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7"/>
  </p:notesMasterIdLst>
  <p:sldIdLst>
    <p:sldId id="257" r:id="rId2"/>
    <p:sldId id="287" r:id="rId3"/>
    <p:sldId id="340" r:id="rId4"/>
    <p:sldId id="342" r:id="rId5"/>
    <p:sldId id="344" r:id="rId6"/>
    <p:sldId id="345" r:id="rId7"/>
    <p:sldId id="347" r:id="rId8"/>
    <p:sldId id="349" r:id="rId9"/>
    <p:sldId id="346" r:id="rId10"/>
    <p:sldId id="350" r:id="rId11"/>
    <p:sldId id="351" r:id="rId12"/>
    <p:sldId id="353" r:id="rId13"/>
    <p:sldId id="352" r:id="rId14"/>
    <p:sldId id="354" r:id="rId15"/>
    <p:sldId id="357" r:id="rId16"/>
    <p:sldId id="356" r:id="rId17"/>
    <p:sldId id="355" r:id="rId18"/>
    <p:sldId id="359" r:id="rId19"/>
    <p:sldId id="360" r:id="rId20"/>
    <p:sldId id="358" r:id="rId21"/>
    <p:sldId id="363" r:id="rId22"/>
    <p:sldId id="361" r:id="rId23"/>
    <p:sldId id="364" r:id="rId24"/>
    <p:sldId id="365" r:id="rId25"/>
    <p:sldId id="366" r:id="rId26"/>
    <p:sldId id="367" r:id="rId27"/>
    <p:sldId id="369" r:id="rId28"/>
    <p:sldId id="362" r:id="rId29"/>
    <p:sldId id="370" r:id="rId30"/>
    <p:sldId id="371" r:id="rId31"/>
    <p:sldId id="374" r:id="rId32"/>
    <p:sldId id="375" r:id="rId33"/>
    <p:sldId id="376" r:id="rId34"/>
    <p:sldId id="377" r:id="rId35"/>
    <p:sldId id="379" r:id="rId36"/>
    <p:sldId id="381" r:id="rId37"/>
    <p:sldId id="382" r:id="rId38"/>
    <p:sldId id="383" r:id="rId39"/>
    <p:sldId id="384" r:id="rId40"/>
    <p:sldId id="385" r:id="rId41"/>
    <p:sldId id="386" r:id="rId42"/>
    <p:sldId id="388" r:id="rId43"/>
    <p:sldId id="387" r:id="rId44"/>
    <p:sldId id="389" r:id="rId45"/>
    <p:sldId id="391" r:id="rId46"/>
    <p:sldId id="390" r:id="rId47"/>
    <p:sldId id="393" r:id="rId48"/>
    <p:sldId id="399" r:id="rId49"/>
    <p:sldId id="400" r:id="rId50"/>
    <p:sldId id="398" r:id="rId51"/>
    <p:sldId id="394" r:id="rId52"/>
    <p:sldId id="402" r:id="rId53"/>
    <p:sldId id="401" r:id="rId54"/>
    <p:sldId id="395" r:id="rId55"/>
    <p:sldId id="396" r:id="rId56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292C6"/>
    <a:srgbClr val="4472C4"/>
    <a:srgbClr val="C00000"/>
    <a:srgbClr val="006D2C"/>
    <a:srgbClr val="08519C"/>
    <a:srgbClr val="FF0000"/>
    <a:srgbClr val="E6E6E6"/>
    <a:srgbClr val="41AE76"/>
    <a:srgbClr val="238B45"/>
    <a:srgbClr val="99D8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28" autoAdjust="0"/>
    <p:restoredTop sz="95053" autoAdjust="0"/>
  </p:normalViewPr>
  <p:slideViewPr>
    <p:cSldViewPr snapToGrid="0">
      <p:cViewPr>
        <p:scale>
          <a:sx n="25" d="100"/>
          <a:sy n="25" d="100"/>
        </p:scale>
        <p:origin x="2346" y="1884"/>
      </p:cViewPr>
      <p:guideLst/>
    </p:cSldViewPr>
  </p:slideViewPr>
  <p:notesTextViewPr>
    <p:cViewPr>
      <p:scale>
        <a:sx n="200" d="100"/>
        <a:sy n="2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7DCEE0-1C9B-4B02-9EE0-A573ACA05D6E}" type="datetimeFigureOut">
              <a:rPr lang="fr-CA" smtClean="0"/>
              <a:t>2019-11-10</a:t>
            </a:fld>
            <a:endParaRPr lang="fr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13F8AC-CE29-474A-8EF3-B92DD467D45E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0627791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/>
              <a:t>cours_3_0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1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6558751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SV_8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10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996935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SV_9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11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42412865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AD_0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12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7535913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AD_1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13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0386023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AD_2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14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0810843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AD_3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15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8277721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AD_4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16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4618675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AD_5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17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6407675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AD_6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18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2070613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AD_7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19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5762799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SV_0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2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23347220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AD_8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20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08757231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AD_9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21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8210505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FA_0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22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44157402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FA_1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23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16973302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FA_2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24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30159815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FA_3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25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91764664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FA_4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26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14212737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FA_5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27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68338126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BG_0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28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6593466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BG_1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29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0802227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SV_1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3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429416492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BG_2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30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401877811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BG_3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31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8571271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BG_4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32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99487481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BG_5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33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73396700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BG_6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34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51432319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BG_7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35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62057565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BG_8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36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53013519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BG_9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37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78811878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BG_10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38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88225909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BG_11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39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6294362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SV_2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4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89998028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NB_0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40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49886932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NB_1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41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37082510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NB_2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42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59071040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NB_3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43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41502952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NB_4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44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7298742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KN_0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45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59423622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KN_1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46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09802930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Recap_1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47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95534298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Recap_2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48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0176605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Récap_3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49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772114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SV_3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5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1139160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Select_1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50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64619949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MC_1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51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79552246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MC_2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52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75480920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MC_3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53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77077615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MC_4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54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79552246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MC_5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55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1784276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SV_4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6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9234088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SV_5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7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2627227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SV_6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8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9030171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SV_7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9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2798641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27AC51-A95D-4FBE-8B31-DD93D8DEFD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E1B097-8FC5-4BF2-8A1F-E36A7EFD33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r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CD385C-0565-4B0C-A08A-14CDC65532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D8EBC-0555-4B87-8A1F-3ADBF9B7C52B}" type="datetimeFigureOut">
              <a:rPr lang="fr-CA" smtClean="0"/>
              <a:t>2019-11-10</a:t>
            </a:fld>
            <a:endParaRPr lang="fr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1D0F9C-CEA1-4033-B127-E2BCDE057A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A1DC6D-D60B-481C-B770-60C4FEA32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67195-F049-4C7A-B80C-D8D16BE7E2E0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9419765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4C890-3DDD-4CE7-B8C5-E6FB0E4054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057550-4791-4D15-B1EF-1FB985E97D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A88191-B36E-4234-949A-76843D4997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D8EBC-0555-4B87-8A1F-3ADBF9B7C52B}" type="datetimeFigureOut">
              <a:rPr lang="fr-CA" smtClean="0"/>
              <a:t>2019-11-10</a:t>
            </a:fld>
            <a:endParaRPr lang="fr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C4D2AC-FEE0-4B00-AA33-DB70E3C68B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A61B5B-FF5E-4A21-9A07-58DB5865AF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67195-F049-4C7A-B80C-D8D16BE7E2E0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2681938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85F29DC-02FD-4B12-9276-C4E1D2559A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F40C37E-83DD-474E-9C7E-5731F927CF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2F5A20-9D3F-46E2-94D8-1379C2E572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D8EBC-0555-4B87-8A1F-3ADBF9B7C52B}" type="datetimeFigureOut">
              <a:rPr lang="fr-CA" smtClean="0"/>
              <a:t>2019-11-10</a:t>
            </a:fld>
            <a:endParaRPr lang="fr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7F21D-BF4C-483B-8C62-A4B1422120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3A6B53-4A7E-4C13-BE38-594C94C38D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67195-F049-4C7A-B80C-D8D16BE7E2E0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1764487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77A2A-1CC8-4C33-9907-334C1668B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972BD6-CA17-4D2D-99B2-3FE709CF33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7AFBA7-9034-4CD4-9CCB-7727AE67F4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D8EBC-0555-4B87-8A1F-3ADBF9B7C52B}" type="datetimeFigureOut">
              <a:rPr lang="fr-CA" smtClean="0"/>
              <a:t>2019-11-10</a:t>
            </a:fld>
            <a:endParaRPr lang="fr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CA673-8211-405B-8B5D-3F26989588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317A82-AD95-4147-8532-E4E5AB176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67195-F049-4C7A-B80C-D8D16BE7E2E0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082981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1F360-0BE0-46AB-B6DD-02670E06E7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3F5E4E-D190-4BDA-AEB6-93DF294758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3E3E8E-01ED-46AB-A3A0-B5CDB855C5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D8EBC-0555-4B87-8A1F-3ADBF9B7C52B}" type="datetimeFigureOut">
              <a:rPr lang="fr-CA" smtClean="0"/>
              <a:t>2019-11-10</a:t>
            </a:fld>
            <a:endParaRPr lang="fr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F9A4EE-9A24-4789-86A8-A31E020CE6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A39D9C-C721-4C78-83D7-EDEAD0230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67195-F049-4C7A-B80C-D8D16BE7E2E0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6805410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ED2D7-1EF4-45C3-9F94-AD9DC66F9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C27A47-AD14-4683-A1EA-274F06E3378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A21C39-A0A0-449D-87EB-DD9910ECF0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279235-B79D-49B5-9898-1DE7EF99A7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D8EBC-0555-4B87-8A1F-3ADBF9B7C52B}" type="datetimeFigureOut">
              <a:rPr lang="fr-CA" smtClean="0"/>
              <a:t>2019-11-10</a:t>
            </a:fld>
            <a:endParaRPr lang="fr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E1D1CD-7593-4CC3-A31C-247D82D881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EB5ECC-9F67-4BFD-A1A4-0A0DE7EF4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67195-F049-4C7A-B80C-D8D16BE7E2E0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3694553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9BCA56-F121-4419-8D68-4D7817AD8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DAD4F3-2270-4876-BF53-8BE1EE162F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607B83-40F0-4587-AA06-F33327E681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CEC516-EB74-488F-ABDC-784EBC114D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155F57E-BB0C-42AB-BA4D-2B3A9DF33D8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E12C12B-5FB2-4D88-B890-E501B3E8DA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D8EBC-0555-4B87-8A1F-3ADBF9B7C52B}" type="datetimeFigureOut">
              <a:rPr lang="fr-CA" smtClean="0"/>
              <a:t>2019-11-10</a:t>
            </a:fld>
            <a:endParaRPr lang="fr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338A882-2EFB-4EB9-B18D-C1F9627E8D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0E04510-32D8-42D1-892B-9970D8001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67195-F049-4C7A-B80C-D8D16BE7E2E0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049768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82266D-ED7D-4176-BD10-1CC0322E5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19D0DCE-DA02-47CD-9717-8728C7E443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D8EBC-0555-4B87-8A1F-3ADBF9B7C52B}" type="datetimeFigureOut">
              <a:rPr lang="fr-CA" smtClean="0"/>
              <a:t>2019-11-10</a:t>
            </a:fld>
            <a:endParaRPr lang="fr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272638-0297-4650-A6E9-52134A9C36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4DF4FD-9A0C-423E-A102-796ABF0DDB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67195-F049-4C7A-B80C-D8D16BE7E2E0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1484278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2BC0325-AB84-445C-AF7B-DCBE99F69F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D8EBC-0555-4B87-8A1F-3ADBF9B7C52B}" type="datetimeFigureOut">
              <a:rPr lang="fr-CA" smtClean="0"/>
              <a:t>2019-11-10</a:t>
            </a:fld>
            <a:endParaRPr lang="fr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48CA684-2A5D-44D1-A5ED-868BC7AC06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31503D-F416-462B-8CE1-86F8E3820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67195-F049-4C7A-B80C-D8D16BE7E2E0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7687120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0A9A7-0AD0-4215-9FA5-2A1761E62D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B6FEAE-8F48-4000-B36A-090CB9BA30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0530F3-EBBC-4F5B-A1C7-6F357E5B40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D9D860-7FEE-4382-A272-75DBC9FB50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D8EBC-0555-4B87-8A1F-3ADBF9B7C52B}" type="datetimeFigureOut">
              <a:rPr lang="fr-CA" smtClean="0"/>
              <a:t>2019-11-10</a:t>
            </a:fld>
            <a:endParaRPr lang="fr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3AA562-3440-4F5E-825E-DD7B16D3D3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03749F-92D6-4DEA-B4EB-0C22CF7DA0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67195-F049-4C7A-B80C-D8D16BE7E2E0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2446069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5001B-E327-4140-B8B1-659EFD92F6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9FA0B13-0C04-4EB8-BE32-76F67712CFC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B2F99E-F178-4C7D-8819-3C8F4BE63C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C750A3-2DA3-4407-ABF5-F7C0F034CD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D8EBC-0555-4B87-8A1F-3ADBF9B7C52B}" type="datetimeFigureOut">
              <a:rPr lang="fr-CA" smtClean="0"/>
              <a:t>2019-11-10</a:t>
            </a:fld>
            <a:endParaRPr lang="fr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DBC5E8-56AE-4D75-BCA8-AA80AE9B1C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B098B2-2F51-49D4-BD41-BE74C902E8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67195-F049-4C7A-B80C-D8D16BE7E2E0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3987802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ABBFD4-84C8-4B94-9E19-70CAAFF2D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3F2BD7-E591-4358-8B99-F38D85E9D9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E18FA4-0FD4-405C-BB8C-5A6B3F8D64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5D8EBC-0555-4B87-8A1F-3ADBF9B7C52B}" type="datetimeFigureOut">
              <a:rPr lang="fr-CA" smtClean="0"/>
              <a:t>2019-11-10</a:t>
            </a:fld>
            <a:endParaRPr lang="fr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AB4A3A-AF59-4978-BC71-B324F35A25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3E26A2-4507-4425-9951-D37FC2466A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D67195-F049-4C7A-B80C-D8D16BE7E2E0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333006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12" Type="http://schemas.openxmlformats.org/officeDocument/2006/relationships/image" Target="../media/image4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12" Type="http://schemas.openxmlformats.org/officeDocument/2006/relationships/image" Target="../media/image5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5" Type="http://schemas.openxmlformats.org/officeDocument/2006/relationships/image" Target="../media/image46.png"/><Relationship Id="rId10" Type="http://schemas.openxmlformats.org/officeDocument/2006/relationships/image" Target="../media/image51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12" Type="http://schemas.openxmlformats.org/officeDocument/2006/relationships/image" Target="../media/image6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11" Type="http://schemas.openxmlformats.org/officeDocument/2006/relationships/image" Target="../media/image62.png"/><Relationship Id="rId5" Type="http://schemas.openxmlformats.org/officeDocument/2006/relationships/image" Target="../media/image56.png"/><Relationship Id="rId10" Type="http://schemas.openxmlformats.org/officeDocument/2006/relationships/image" Target="../media/image61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5.png"/><Relationship Id="rId18" Type="http://schemas.openxmlformats.org/officeDocument/2006/relationships/image" Target="../media/image80.png"/><Relationship Id="rId26" Type="http://schemas.openxmlformats.org/officeDocument/2006/relationships/image" Target="../media/image92.png"/><Relationship Id="rId3" Type="http://schemas.openxmlformats.org/officeDocument/2006/relationships/image" Target="../media/image65.png"/><Relationship Id="rId21" Type="http://schemas.openxmlformats.org/officeDocument/2006/relationships/image" Target="../media/image87.png"/><Relationship Id="rId7" Type="http://schemas.openxmlformats.org/officeDocument/2006/relationships/image" Target="../media/image69.png"/><Relationship Id="rId12" Type="http://schemas.openxmlformats.org/officeDocument/2006/relationships/image" Target="../media/image74.png"/><Relationship Id="rId17" Type="http://schemas.openxmlformats.org/officeDocument/2006/relationships/image" Target="../media/image79.png"/><Relationship Id="rId25" Type="http://schemas.openxmlformats.org/officeDocument/2006/relationships/image" Target="../media/image91.png"/><Relationship Id="rId33" Type="http://schemas.openxmlformats.org/officeDocument/2006/relationships/image" Target="../media/image99.pn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78.png"/><Relationship Id="rId20" Type="http://schemas.openxmlformats.org/officeDocument/2006/relationships/image" Target="../media/image82.png"/><Relationship Id="rId29" Type="http://schemas.openxmlformats.org/officeDocument/2006/relationships/image" Target="../media/image9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8.png"/><Relationship Id="rId11" Type="http://schemas.openxmlformats.org/officeDocument/2006/relationships/image" Target="../media/image73.png"/><Relationship Id="rId24" Type="http://schemas.openxmlformats.org/officeDocument/2006/relationships/image" Target="../media/image90.png"/><Relationship Id="rId32" Type="http://schemas.openxmlformats.org/officeDocument/2006/relationships/image" Target="../media/image98.png"/><Relationship Id="rId5" Type="http://schemas.openxmlformats.org/officeDocument/2006/relationships/image" Target="../media/image67.png"/><Relationship Id="rId15" Type="http://schemas.openxmlformats.org/officeDocument/2006/relationships/image" Target="../media/image77.png"/><Relationship Id="rId23" Type="http://schemas.openxmlformats.org/officeDocument/2006/relationships/image" Target="../media/image89.png"/><Relationship Id="rId28" Type="http://schemas.openxmlformats.org/officeDocument/2006/relationships/image" Target="../media/image94.png"/><Relationship Id="rId10" Type="http://schemas.openxmlformats.org/officeDocument/2006/relationships/image" Target="../media/image72.png"/><Relationship Id="rId19" Type="http://schemas.openxmlformats.org/officeDocument/2006/relationships/image" Target="../media/image81.png"/><Relationship Id="rId31" Type="http://schemas.openxmlformats.org/officeDocument/2006/relationships/image" Target="../media/image97.png"/><Relationship Id="rId4" Type="http://schemas.openxmlformats.org/officeDocument/2006/relationships/image" Target="../media/image66.png"/><Relationship Id="rId9" Type="http://schemas.openxmlformats.org/officeDocument/2006/relationships/image" Target="../media/image71.png"/><Relationship Id="rId14" Type="http://schemas.openxmlformats.org/officeDocument/2006/relationships/image" Target="../media/image76.png"/><Relationship Id="rId22" Type="http://schemas.openxmlformats.org/officeDocument/2006/relationships/image" Target="../media/image88.png"/><Relationship Id="rId27" Type="http://schemas.openxmlformats.org/officeDocument/2006/relationships/image" Target="../media/image93.png"/><Relationship Id="rId30" Type="http://schemas.openxmlformats.org/officeDocument/2006/relationships/image" Target="../media/image96.png"/><Relationship Id="rId8" Type="http://schemas.openxmlformats.org/officeDocument/2006/relationships/image" Target="../media/image7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13" Type="http://schemas.openxmlformats.org/officeDocument/2006/relationships/image" Target="../media/image110.png"/><Relationship Id="rId18" Type="http://schemas.openxmlformats.org/officeDocument/2006/relationships/image" Target="../media/image115.png"/><Relationship Id="rId3" Type="http://schemas.openxmlformats.org/officeDocument/2006/relationships/image" Target="../media/image100.png"/><Relationship Id="rId21" Type="http://schemas.openxmlformats.org/officeDocument/2006/relationships/image" Target="../media/image118.png"/><Relationship Id="rId7" Type="http://schemas.openxmlformats.org/officeDocument/2006/relationships/image" Target="../media/image104.png"/><Relationship Id="rId12" Type="http://schemas.openxmlformats.org/officeDocument/2006/relationships/image" Target="../media/image109.png"/><Relationship Id="rId17" Type="http://schemas.openxmlformats.org/officeDocument/2006/relationships/image" Target="../media/image114.png"/><Relationship Id="rId2" Type="http://schemas.openxmlformats.org/officeDocument/2006/relationships/notesSlide" Target="../notesSlides/notesSlide19.xml"/><Relationship Id="rId16" Type="http://schemas.openxmlformats.org/officeDocument/2006/relationships/image" Target="../media/image113.png"/><Relationship Id="rId20" Type="http://schemas.openxmlformats.org/officeDocument/2006/relationships/image" Target="../media/image1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3.png"/><Relationship Id="rId11" Type="http://schemas.openxmlformats.org/officeDocument/2006/relationships/image" Target="../media/image108.png"/><Relationship Id="rId5" Type="http://schemas.openxmlformats.org/officeDocument/2006/relationships/image" Target="../media/image102.png"/><Relationship Id="rId15" Type="http://schemas.openxmlformats.org/officeDocument/2006/relationships/image" Target="../media/image112.png"/><Relationship Id="rId10" Type="http://schemas.openxmlformats.org/officeDocument/2006/relationships/image" Target="../media/image107.png"/><Relationship Id="rId19" Type="http://schemas.openxmlformats.org/officeDocument/2006/relationships/image" Target="../media/image116.png"/><Relationship Id="rId4" Type="http://schemas.openxmlformats.org/officeDocument/2006/relationships/image" Target="../media/image101.png"/><Relationship Id="rId9" Type="http://schemas.openxmlformats.org/officeDocument/2006/relationships/image" Target="../media/image106.png"/><Relationship Id="rId14" Type="http://schemas.openxmlformats.org/officeDocument/2006/relationships/image" Target="../media/image11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13" Type="http://schemas.openxmlformats.org/officeDocument/2006/relationships/image" Target="../media/image129.png"/><Relationship Id="rId18" Type="http://schemas.openxmlformats.org/officeDocument/2006/relationships/image" Target="../media/image134.png"/><Relationship Id="rId26" Type="http://schemas.openxmlformats.org/officeDocument/2006/relationships/image" Target="../media/image142.png"/><Relationship Id="rId3" Type="http://schemas.openxmlformats.org/officeDocument/2006/relationships/image" Target="../media/image119.png"/><Relationship Id="rId21" Type="http://schemas.openxmlformats.org/officeDocument/2006/relationships/image" Target="../media/image137.png"/><Relationship Id="rId7" Type="http://schemas.openxmlformats.org/officeDocument/2006/relationships/image" Target="../media/image123.png"/><Relationship Id="rId12" Type="http://schemas.openxmlformats.org/officeDocument/2006/relationships/image" Target="../media/image128.png"/><Relationship Id="rId17" Type="http://schemas.openxmlformats.org/officeDocument/2006/relationships/image" Target="../media/image133.png"/><Relationship Id="rId25" Type="http://schemas.openxmlformats.org/officeDocument/2006/relationships/image" Target="../media/image141.png"/><Relationship Id="rId2" Type="http://schemas.openxmlformats.org/officeDocument/2006/relationships/notesSlide" Target="../notesSlides/notesSlide24.xml"/><Relationship Id="rId16" Type="http://schemas.openxmlformats.org/officeDocument/2006/relationships/image" Target="../media/image132.png"/><Relationship Id="rId20" Type="http://schemas.openxmlformats.org/officeDocument/2006/relationships/image" Target="../media/image1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2.png"/><Relationship Id="rId11" Type="http://schemas.openxmlformats.org/officeDocument/2006/relationships/image" Target="../media/image127.png"/><Relationship Id="rId24" Type="http://schemas.openxmlformats.org/officeDocument/2006/relationships/image" Target="../media/image140.png"/><Relationship Id="rId5" Type="http://schemas.openxmlformats.org/officeDocument/2006/relationships/image" Target="../media/image121.png"/><Relationship Id="rId15" Type="http://schemas.openxmlformats.org/officeDocument/2006/relationships/image" Target="../media/image131.png"/><Relationship Id="rId23" Type="http://schemas.openxmlformats.org/officeDocument/2006/relationships/image" Target="../media/image139.png"/><Relationship Id="rId10" Type="http://schemas.openxmlformats.org/officeDocument/2006/relationships/image" Target="../media/image126.png"/><Relationship Id="rId19" Type="http://schemas.openxmlformats.org/officeDocument/2006/relationships/image" Target="../media/image135.png"/><Relationship Id="rId4" Type="http://schemas.openxmlformats.org/officeDocument/2006/relationships/image" Target="../media/image120.png"/><Relationship Id="rId9" Type="http://schemas.openxmlformats.org/officeDocument/2006/relationships/image" Target="../media/image125.png"/><Relationship Id="rId14" Type="http://schemas.openxmlformats.org/officeDocument/2006/relationships/image" Target="../media/image130.png"/><Relationship Id="rId22" Type="http://schemas.openxmlformats.org/officeDocument/2006/relationships/image" Target="../media/image138.png"/><Relationship Id="rId27" Type="http://schemas.openxmlformats.org/officeDocument/2006/relationships/image" Target="../media/image14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7.png"/><Relationship Id="rId3" Type="http://schemas.openxmlformats.org/officeDocument/2006/relationships/image" Target="../media/image1.png"/><Relationship Id="rId7" Type="http://schemas.openxmlformats.org/officeDocument/2006/relationships/image" Target="../media/image86.png"/><Relationship Id="rId12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5.png"/><Relationship Id="rId11" Type="http://schemas.openxmlformats.org/officeDocument/2006/relationships/image" Target="../media/image5.png"/><Relationship Id="rId5" Type="http://schemas.openxmlformats.org/officeDocument/2006/relationships/image" Target="../media/image84.png"/><Relationship Id="rId15" Type="http://schemas.openxmlformats.org/officeDocument/2006/relationships/image" Target="../media/image9.png"/><Relationship Id="rId10" Type="http://schemas.openxmlformats.org/officeDocument/2006/relationships/image" Target="../media/image4.png"/><Relationship Id="rId4" Type="http://schemas.openxmlformats.org/officeDocument/2006/relationships/image" Target="../media/image83.png"/><Relationship Id="rId9" Type="http://schemas.openxmlformats.org/officeDocument/2006/relationships/image" Target="../media/image3.png"/><Relationship Id="rId1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0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5.png"/><Relationship Id="rId3" Type="http://schemas.openxmlformats.org/officeDocument/2006/relationships/image" Target="../media/image151.png"/><Relationship Id="rId7" Type="http://schemas.openxmlformats.org/officeDocument/2006/relationships/image" Target="../media/image15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3.png"/><Relationship Id="rId5" Type="http://schemas.openxmlformats.org/officeDocument/2006/relationships/image" Target="../media/image152.png"/><Relationship Id="rId4" Type="http://schemas.openxmlformats.org/officeDocument/2006/relationships/image" Target="../media/image150.png"/><Relationship Id="rId9" Type="http://schemas.openxmlformats.org/officeDocument/2006/relationships/image" Target="../media/image156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png"/><Relationship Id="rId3" Type="http://schemas.openxmlformats.org/officeDocument/2006/relationships/image" Target="../media/image157.png"/><Relationship Id="rId7" Type="http://schemas.openxmlformats.org/officeDocument/2006/relationships/image" Target="../media/image15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4.png"/><Relationship Id="rId5" Type="http://schemas.openxmlformats.org/officeDocument/2006/relationships/image" Target="../media/image153.png"/><Relationship Id="rId4" Type="http://schemas.openxmlformats.org/officeDocument/2006/relationships/image" Target="../media/image152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png"/><Relationship Id="rId3" Type="http://schemas.openxmlformats.org/officeDocument/2006/relationships/image" Target="../media/image158.png"/><Relationship Id="rId7" Type="http://schemas.openxmlformats.org/officeDocument/2006/relationships/image" Target="../media/image15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4.png"/><Relationship Id="rId5" Type="http://schemas.openxmlformats.org/officeDocument/2006/relationships/image" Target="../media/image153.png"/><Relationship Id="rId4" Type="http://schemas.openxmlformats.org/officeDocument/2006/relationships/image" Target="../media/image152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png"/><Relationship Id="rId3" Type="http://schemas.openxmlformats.org/officeDocument/2006/relationships/image" Target="../media/image159.png"/><Relationship Id="rId7" Type="http://schemas.openxmlformats.org/officeDocument/2006/relationships/image" Target="../media/image155.png"/><Relationship Id="rId12" Type="http://schemas.openxmlformats.org/officeDocument/2006/relationships/image" Target="../media/image16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4.png"/><Relationship Id="rId11" Type="http://schemas.openxmlformats.org/officeDocument/2006/relationships/image" Target="../media/image162.png"/><Relationship Id="rId5" Type="http://schemas.openxmlformats.org/officeDocument/2006/relationships/image" Target="../media/image153.png"/><Relationship Id="rId10" Type="http://schemas.openxmlformats.org/officeDocument/2006/relationships/image" Target="../media/image161.png"/><Relationship Id="rId4" Type="http://schemas.openxmlformats.org/officeDocument/2006/relationships/image" Target="../media/image152.png"/><Relationship Id="rId9" Type="http://schemas.openxmlformats.org/officeDocument/2006/relationships/image" Target="../media/image16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8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3.png"/><Relationship Id="rId4" Type="http://schemas.openxmlformats.org/officeDocument/2006/relationships/image" Target="../media/image172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9.png"/><Relationship Id="rId13" Type="http://schemas.openxmlformats.org/officeDocument/2006/relationships/image" Target="../media/image184.png"/><Relationship Id="rId18" Type="http://schemas.openxmlformats.org/officeDocument/2006/relationships/image" Target="../media/image189.png"/><Relationship Id="rId3" Type="http://schemas.openxmlformats.org/officeDocument/2006/relationships/image" Target="../media/image174.png"/><Relationship Id="rId21" Type="http://schemas.openxmlformats.org/officeDocument/2006/relationships/image" Target="../media/image192.png"/><Relationship Id="rId7" Type="http://schemas.openxmlformats.org/officeDocument/2006/relationships/image" Target="../media/image178.png"/><Relationship Id="rId12" Type="http://schemas.openxmlformats.org/officeDocument/2006/relationships/image" Target="../media/image183.png"/><Relationship Id="rId17" Type="http://schemas.openxmlformats.org/officeDocument/2006/relationships/image" Target="../media/image188.png"/><Relationship Id="rId2" Type="http://schemas.openxmlformats.org/officeDocument/2006/relationships/notesSlide" Target="../notesSlides/notesSlide54.xml"/><Relationship Id="rId16" Type="http://schemas.openxmlformats.org/officeDocument/2006/relationships/image" Target="../media/image187.png"/><Relationship Id="rId20" Type="http://schemas.openxmlformats.org/officeDocument/2006/relationships/image" Target="../media/image19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7.png"/><Relationship Id="rId11" Type="http://schemas.openxmlformats.org/officeDocument/2006/relationships/image" Target="../media/image182.png"/><Relationship Id="rId5" Type="http://schemas.openxmlformats.org/officeDocument/2006/relationships/image" Target="../media/image176.png"/><Relationship Id="rId15" Type="http://schemas.openxmlformats.org/officeDocument/2006/relationships/image" Target="../media/image186.png"/><Relationship Id="rId10" Type="http://schemas.openxmlformats.org/officeDocument/2006/relationships/image" Target="../media/image181.png"/><Relationship Id="rId19" Type="http://schemas.openxmlformats.org/officeDocument/2006/relationships/image" Target="../media/image190.png"/><Relationship Id="rId4" Type="http://schemas.openxmlformats.org/officeDocument/2006/relationships/image" Target="../media/image175.png"/><Relationship Id="rId9" Type="http://schemas.openxmlformats.org/officeDocument/2006/relationships/image" Target="../media/image180.png"/><Relationship Id="rId14" Type="http://schemas.openxmlformats.org/officeDocument/2006/relationships/image" Target="../media/image185.png"/><Relationship Id="rId22" Type="http://schemas.openxmlformats.org/officeDocument/2006/relationships/image" Target="../media/image193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9.png"/><Relationship Id="rId13" Type="http://schemas.openxmlformats.org/officeDocument/2006/relationships/image" Target="../media/image196.png"/><Relationship Id="rId3" Type="http://schemas.openxmlformats.org/officeDocument/2006/relationships/image" Target="../media/image174.png"/><Relationship Id="rId7" Type="http://schemas.openxmlformats.org/officeDocument/2006/relationships/image" Target="../media/image178.png"/><Relationship Id="rId12" Type="http://schemas.openxmlformats.org/officeDocument/2006/relationships/image" Target="../media/image195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7.png"/><Relationship Id="rId11" Type="http://schemas.openxmlformats.org/officeDocument/2006/relationships/image" Target="../media/image194.png"/><Relationship Id="rId5" Type="http://schemas.openxmlformats.org/officeDocument/2006/relationships/image" Target="../media/image176.png"/><Relationship Id="rId10" Type="http://schemas.openxmlformats.org/officeDocument/2006/relationships/image" Target="../media/image181.png"/><Relationship Id="rId4" Type="http://schemas.openxmlformats.org/officeDocument/2006/relationships/image" Target="../media/image175.png"/><Relationship Id="rId9" Type="http://schemas.openxmlformats.org/officeDocument/2006/relationships/image" Target="../media/image18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BA18854-3ECD-4749-AF0F-2E8D1B636D09}"/>
              </a:ext>
            </a:extLst>
          </p:cNvPr>
          <p:cNvSpPr txBox="1"/>
          <p:nvPr/>
        </p:nvSpPr>
        <p:spPr>
          <a:xfrm>
            <a:off x="-4006645" y="0"/>
            <a:ext cx="2020528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6000" b="1" dirty="0"/>
              <a:t>COURS 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E523F0-24AB-4651-B7DF-B281EFC6CAD9}"/>
              </a:ext>
            </a:extLst>
          </p:cNvPr>
          <p:cNvSpPr txBox="1"/>
          <p:nvPr/>
        </p:nvSpPr>
        <p:spPr>
          <a:xfrm>
            <a:off x="-4006645" y="1323511"/>
            <a:ext cx="202052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5400" b="1" dirty="0"/>
              <a:t>APPRENTISSAGE SUPERVISÉ : AUTRES ALGORITHMES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AB21F9-0800-406F-BB5D-112BC66CC9B2}"/>
              </a:ext>
            </a:extLst>
          </p:cNvPr>
          <p:cNvSpPr txBox="1"/>
          <p:nvPr/>
        </p:nvSpPr>
        <p:spPr>
          <a:xfrm>
            <a:off x="-4006645" y="2554689"/>
            <a:ext cx="202052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5400" b="1" dirty="0"/>
              <a:t>1. MACHINES À VECTEURS DE SUPPORT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16A834-5660-4BB8-A9CC-AD9F82083AF3}"/>
              </a:ext>
            </a:extLst>
          </p:cNvPr>
          <p:cNvSpPr txBox="1"/>
          <p:nvPr/>
        </p:nvSpPr>
        <p:spPr>
          <a:xfrm>
            <a:off x="-4006643" y="3867298"/>
            <a:ext cx="202052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5400" b="1" dirty="0"/>
              <a:t>2. ARBRES DE DÉCISIONS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33E8BFB-A023-4101-8D4D-72821061E53F}"/>
              </a:ext>
            </a:extLst>
          </p:cNvPr>
          <p:cNvSpPr/>
          <p:nvPr/>
        </p:nvSpPr>
        <p:spPr>
          <a:xfrm>
            <a:off x="-4006645" y="5174092"/>
            <a:ext cx="2020528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CA" sz="5400" b="1" dirty="0"/>
              <a:t>3. FORÊTS ALÉATOIRES (BAGGING)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D00144C-68CA-4012-A9A0-02532083793B}"/>
              </a:ext>
            </a:extLst>
          </p:cNvPr>
          <p:cNvSpPr/>
          <p:nvPr/>
        </p:nvSpPr>
        <p:spPr>
          <a:xfrm>
            <a:off x="-4006645" y="6480886"/>
            <a:ext cx="2020528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CA" sz="5400" b="1" dirty="0"/>
              <a:t>4. BOOSTING DE GRADIENT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219BFA0-B177-4FE4-9A44-A3BFA511DA7D}"/>
              </a:ext>
            </a:extLst>
          </p:cNvPr>
          <p:cNvSpPr/>
          <p:nvPr/>
        </p:nvSpPr>
        <p:spPr>
          <a:xfrm>
            <a:off x="-4006645" y="7787680"/>
            <a:ext cx="2020528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CA" sz="5400" b="1" dirty="0"/>
              <a:t>5. CLASSIFICATION NAÏVE BAYÉSIENNE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6D1032-0656-48FF-BD07-BDB19E315FAE}"/>
              </a:ext>
            </a:extLst>
          </p:cNvPr>
          <p:cNvSpPr/>
          <p:nvPr/>
        </p:nvSpPr>
        <p:spPr>
          <a:xfrm>
            <a:off x="-4006645" y="9094474"/>
            <a:ext cx="2020528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CA" sz="5400" b="1" dirty="0"/>
              <a:t>6. K PLUS PROCHES VOISINS</a:t>
            </a:r>
          </a:p>
        </p:txBody>
      </p:sp>
    </p:spTree>
    <p:extLst>
      <p:ext uri="{BB962C8B-B14F-4D97-AF65-F5344CB8AC3E}">
        <p14:creationId xmlns:p14="http://schemas.microsoft.com/office/powerpoint/2010/main" val="22994923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0" y="-707887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b="1" dirty="0"/>
              <a:t>1. MACHINES À VECTEURS DE SUPPORT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E6B5873-081D-4DC7-8B0F-202256DDFDB0}"/>
              </a:ext>
            </a:extLst>
          </p:cNvPr>
          <p:cNvSpPr txBox="1"/>
          <p:nvPr/>
        </p:nvSpPr>
        <p:spPr>
          <a:xfrm>
            <a:off x="0" y="-3038"/>
            <a:ext cx="12192000" cy="15358050"/>
          </a:xfrm>
          <a:prstGeom prst="rect">
            <a:avLst/>
          </a:prstGeom>
          <a:noFill/>
          <a:ln w="76200">
            <a:noFill/>
          </a:ln>
        </p:spPr>
        <p:txBody>
          <a:bodyPr wrap="square" rtlCol="0">
            <a:spAutoFit/>
          </a:bodyPr>
          <a:lstStyle/>
          <a:p>
            <a:r>
              <a:rPr lang="fr-CA" sz="4000" dirty="0"/>
              <a:t>Maintenant, que peut-on faire dans le cas suivant ?</a:t>
            </a:r>
          </a:p>
          <a:p>
            <a:endParaRPr lang="fr-CA" sz="4000" dirty="0"/>
          </a:p>
          <a:p>
            <a:endParaRPr lang="fr-CA" sz="4000" dirty="0"/>
          </a:p>
          <a:p>
            <a:r>
              <a:rPr lang="fr-CA" sz="4000" dirty="0"/>
              <a:t>On peut utiliser ce que l’on appelle une fonction « noyau » (</a:t>
            </a:r>
            <a:r>
              <a:rPr lang="fr-CA" sz="4000" i="1" dirty="0"/>
              <a:t>kernel </a:t>
            </a:r>
            <a:r>
              <a:rPr lang="fr-CA" sz="4000" i="1" dirty="0" err="1"/>
              <a:t>function</a:t>
            </a:r>
            <a:r>
              <a:rPr lang="fr-CA" sz="4000" dirty="0"/>
              <a:t>).</a:t>
            </a:r>
          </a:p>
          <a:p>
            <a:pPr marL="1371600" lvl="2" indent="-457200">
              <a:buFont typeface="Wingdings" panose="05000000000000000000" pitchFamily="2" charset="2"/>
              <a:buChar char="Ø"/>
            </a:pPr>
            <a:r>
              <a:rPr lang="fr-CA" sz="3600" dirty="0"/>
              <a:t>On projette nos données dans un espace en plus haute dimension.</a:t>
            </a:r>
          </a:p>
          <a:p>
            <a:pPr marL="1371600" lvl="2" indent="-457200">
              <a:buFont typeface="Wingdings" panose="05000000000000000000" pitchFamily="2" charset="2"/>
              <a:buChar char="Ø"/>
            </a:pPr>
            <a:r>
              <a:rPr lang="fr-CA" sz="3600" dirty="0"/>
              <a:t>Exemple polynomial d’ordre 2 :</a:t>
            </a:r>
          </a:p>
          <a:p>
            <a:pPr marL="1371600" lvl="2" indent="-457200">
              <a:buFont typeface="Wingdings" panose="05000000000000000000" pitchFamily="2" charset="2"/>
              <a:buChar char="Ø"/>
            </a:pPr>
            <a:endParaRPr lang="fr-CA" sz="3600" dirty="0"/>
          </a:p>
          <a:p>
            <a:pPr marL="1371600" lvl="2" indent="-457200">
              <a:buFont typeface="Wingdings" panose="05000000000000000000" pitchFamily="2" charset="2"/>
              <a:buChar char="Ø"/>
            </a:pPr>
            <a:endParaRPr lang="fr-CA" sz="3600" dirty="0"/>
          </a:p>
          <a:p>
            <a:pPr marL="1371600" lvl="2" indent="-457200">
              <a:buFont typeface="Wingdings" panose="05000000000000000000" pitchFamily="2" charset="2"/>
              <a:buChar char="Ø"/>
            </a:pPr>
            <a:endParaRPr lang="fr-CA" sz="3600" dirty="0"/>
          </a:p>
          <a:p>
            <a:pPr marL="1371600" lvl="2" indent="-457200">
              <a:buFont typeface="Wingdings" panose="05000000000000000000" pitchFamily="2" charset="2"/>
              <a:buChar char="Ø"/>
            </a:pPr>
            <a:endParaRPr lang="fr-CA" sz="3600" dirty="0"/>
          </a:p>
          <a:p>
            <a:pPr marL="1371600" lvl="2" indent="-457200">
              <a:buFont typeface="Wingdings" panose="05000000000000000000" pitchFamily="2" charset="2"/>
              <a:buChar char="Ø"/>
            </a:pPr>
            <a:endParaRPr lang="fr-CA" sz="3600" dirty="0"/>
          </a:p>
          <a:p>
            <a:pPr marL="1371600" lvl="2" indent="-457200">
              <a:buFont typeface="Wingdings" panose="05000000000000000000" pitchFamily="2" charset="2"/>
              <a:buChar char="Ø"/>
            </a:pPr>
            <a:endParaRPr lang="fr-CA" sz="3600" dirty="0"/>
          </a:p>
          <a:p>
            <a:pPr marL="1371600" lvl="2" indent="-457200">
              <a:buFont typeface="Wingdings" panose="05000000000000000000" pitchFamily="2" charset="2"/>
              <a:buChar char="Ø"/>
            </a:pPr>
            <a:endParaRPr lang="fr-CA" sz="3600" dirty="0"/>
          </a:p>
          <a:p>
            <a:pPr marL="1371600" lvl="2" indent="-457200">
              <a:buFont typeface="Wingdings" panose="05000000000000000000" pitchFamily="2" charset="2"/>
              <a:buChar char="Ø"/>
            </a:pPr>
            <a:endParaRPr lang="fr-CA" sz="3600" dirty="0"/>
          </a:p>
          <a:p>
            <a:pPr marL="1371600" lvl="2" indent="-457200">
              <a:buFont typeface="Wingdings" panose="05000000000000000000" pitchFamily="2" charset="2"/>
              <a:buChar char="Ø"/>
            </a:pPr>
            <a:endParaRPr lang="fr-CA" sz="3600" dirty="0"/>
          </a:p>
          <a:p>
            <a:pPr marL="1371600" lvl="2" indent="-457200">
              <a:buFont typeface="Wingdings" panose="05000000000000000000" pitchFamily="2" charset="2"/>
              <a:buChar char="Ø"/>
            </a:pPr>
            <a:endParaRPr lang="fr-CA" sz="3600" dirty="0"/>
          </a:p>
          <a:p>
            <a:pPr marL="1371600" lvl="2" indent="-457200">
              <a:buFont typeface="Wingdings" panose="05000000000000000000" pitchFamily="2" charset="2"/>
              <a:buChar char="Ø"/>
            </a:pPr>
            <a:endParaRPr lang="fr-CA" sz="3600" dirty="0"/>
          </a:p>
          <a:p>
            <a:pPr marL="1371600" lvl="2" indent="-457200">
              <a:buFont typeface="Wingdings" panose="05000000000000000000" pitchFamily="2" charset="2"/>
              <a:buChar char="Ø"/>
            </a:pPr>
            <a:endParaRPr lang="fr-CA" sz="3600" dirty="0"/>
          </a:p>
          <a:p>
            <a:pPr marL="1371600" lvl="2" indent="-457200">
              <a:buFont typeface="Wingdings" panose="05000000000000000000" pitchFamily="2" charset="2"/>
              <a:buChar char="Ø"/>
            </a:pPr>
            <a:endParaRPr lang="fr-CA" sz="3600" dirty="0"/>
          </a:p>
          <a:p>
            <a:pPr marL="1371600" lvl="2" indent="-457200">
              <a:buFont typeface="Wingdings" panose="05000000000000000000" pitchFamily="2" charset="2"/>
              <a:buChar char="Ø"/>
            </a:pPr>
            <a:endParaRPr lang="fr-CA" sz="3600" dirty="0"/>
          </a:p>
          <a:p>
            <a:pPr lvl="1"/>
            <a:endParaRPr lang="fr-CA" sz="3600" dirty="0"/>
          </a:p>
          <a:p>
            <a:r>
              <a:rPr lang="fr-CA" sz="3600" dirty="0"/>
              <a:t>La méthode est appelée « </a:t>
            </a:r>
            <a:r>
              <a:rPr lang="fr-CA" sz="3600" b="1" dirty="0"/>
              <a:t>astuce du noyau</a:t>
            </a:r>
            <a:r>
              <a:rPr lang="fr-CA" sz="3600" dirty="0"/>
              <a:t> », car en fait, on </a:t>
            </a:r>
            <a:br>
              <a:rPr lang="fr-CA" sz="3600" dirty="0"/>
            </a:br>
            <a:r>
              <a:rPr lang="fr-CA" sz="3600" b="1" dirty="0"/>
              <a:t>n’a pas </a:t>
            </a:r>
            <a:r>
              <a:rPr lang="fr-CA" sz="3600" dirty="0"/>
              <a:t>à calculer la transformation pour calculer les vecteurs de support et donc la frontière centrale.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CCE428E-47DA-4AC2-B32D-88B0B09BDADE}"/>
              </a:ext>
            </a:extLst>
          </p:cNvPr>
          <p:cNvCxnSpPr>
            <a:cxnSpLocks/>
          </p:cNvCxnSpPr>
          <p:nvPr/>
        </p:nvCxnSpPr>
        <p:spPr>
          <a:xfrm>
            <a:off x="1521125" y="1214603"/>
            <a:ext cx="7983783" cy="0"/>
          </a:xfrm>
          <a:prstGeom prst="line">
            <a:avLst/>
          </a:prstGeom>
          <a:ln w="762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F3F476AA-C354-48B7-81F2-263DAF1A8BFE}"/>
              </a:ext>
            </a:extLst>
          </p:cNvPr>
          <p:cNvSpPr/>
          <p:nvPr/>
        </p:nvSpPr>
        <p:spPr>
          <a:xfrm>
            <a:off x="1876275" y="1088603"/>
            <a:ext cx="252000" cy="252000"/>
          </a:xfrm>
          <a:prstGeom prst="ellipse">
            <a:avLst/>
          </a:prstGeom>
          <a:solidFill>
            <a:schemeClr val="bg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440F359-F729-4E30-BF1C-C05BFBC26ED2}"/>
              </a:ext>
            </a:extLst>
          </p:cNvPr>
          <p:cNvSpPr/>
          <p:nvPr/>
        </p:nvSpPr>
        <p:spPr>
          <a:xfrm>
            <a:off x="2463130" y="1088603"/>
            <a:ext cx="252000" cy="252000"/>
          </a:xfrm>
          <a:prstGeom prst="ellipse">
            <a:avLst/>
          </a:prstGeom>
          <a:solidFill>
            <a:schemeClr val="bg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0FE19CB-4720-41D5-B0A2-4C3597751921}"/>
              </a:ext>
            </a:extLst>
          </p:cNvPr>
          <p:cNvSpPr/>
          <p:nvPr/>
        </p:nvSpPr>
        <p:spPr>
          <a:xfrm>
            <a:off x="2715130" y="1088603"/>
            <a:ext cx="252000" cy="252000"/>
          </a:xfrm>
          <a:prstGeom prst="ellipse">
            <a:avLst/>
          </a:prstGeom>
          <a:solidFill>
            <a:schemeClr val="bg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244478D-84AC-473C-AE4B-107B9DC10665}"/>
              </a:ext>
            </a:extLst>
          </p:cNvPr>
          <p:cNvSpPr/>
          <p:nvPr/>
        </p:nvSpPr>
        <p:spPr>
          <a:xfrm>
            <a:off x="3219793" y="1088603"/>
            <a:ext cx="252000" cy="252000"/>
          </a:xfrm>
          <a:prstGeom prst="ellipse">
            <a:avLst/>
          </a:prstGeom>
          <a:solidFill>
            <a:schemeClr val="bg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598C5CA-2580-45D0-9541-81397E9A02FA}"/>
              </a:ext>
            </a:extLst>
          </p:cNvPr>
          <p:cNvGrpSpPr/>
          <p:nvPr/>
        </p:nvGrpSpPr>
        <p:grpSpPr>
          <a:xfrm>
            <a:off x="5206350" y="1052597"/>
            <a:ext cx="324000" cy="324000"/>
            <a:chOff x="4131601" y="2884249"/>
            <a:chExt cx="171830" cy="197676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CFE1C970-FBA7-491E-9369-8D866353D18D}"/>
                </a:ext>
              </a:extLst>
            </p:cNvPr>
            <p:cNvCxnSpPr/>
            <p:nvPr/>
          </p:nvCxnSpPr>
          <p:spPr>
            <a:xfrm>
              <a:off x="4131601" y="2884250"/>
              <a:ext cx="165095" cy="197675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B1AC7D1-2DA0-4369-87DA-1DBAC48FD0B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38336" y="2884249"/>
              <a:ext cx="165095" cy="197675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17A0597-EA12-41EE-AA1E-875B5D67DA12}"/>
              </a:ext>
            </a:extLst>
          </p:cNvPr>
          <p:cNvGrpSpPr/>
          <p:nvPr/>
        </p:nvGrpSpPr>
        <p:grpSpPr>
          <a:xfrm>
            <a:off x="4650155" y="1045912"/>
            <a:ext cx="324000" cy="324000"/>
            <a:chOff x="4131601" y="2884249"/>
            <a:chExt cx="171830" cy="197676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8FC7069-9F25-40F0-A8BD-52379ECCCD6D}"/>
                </a:ext>
              </a:extLst>
            </p:cNvPr>
            <p:cNvCxnSpPr/>
            <p:nvPr/>
          </p:nvCxnSpPr>
          <p:spPr>
            <a:xfrm>
              <a:off x="4131601" y="2884250"/>
              <a:ext cx="165095" cy="197675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6CF9E1DA-966E-4FC2-B63E-AB492AD331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38336" y="2884249"/>
              <a:ext cx="165095" cy="197675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AE5775B-0530-4ABA-AC39-1C05F40FD8EC}"/>
              </a:ext>
            </a:extLst>
          </p:cNvPr>
          <p:cNvGrpSpPr/>
          <p:nvPr/>
        </p:nvGrpSpPr>
        <p:grpSpPr>
          <a:xfrm>
            <a:off x="4190632" y="1052597"/>
            <a:ext cx="324000" cy="324000"/>
            <a:chOff x="4131601" y="2884249"/>
            <a:chExt cx="171830" cy="197676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F500D4BB-2B03-4D57-AB31-966ED1EC13C9}"/>
                </a:ext>
              </a:extLst>
            </p:cNvPr>
            <p:cNvCxnSpPr/>
            <p:nvPr/>
          </p:nvCxnSpPr>
          <p:spPr>
            <a:xfrm>
              <a:off x="4131601" y="2884250"/>
              <a:ext cx="165095" cy="197675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C0B1C28-3764-44AB-B517-B6B5AA3AD04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38336" y="2884249"/>
              <a:ext cx="165095" cy="197675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A3E2451-67F6-4F4A-BFD8-77416F973F0A}"/>
              </a:ext>
            </a:extLst>
          </p:cNvPr>
          <p:cNvGrpSpPr/>
          <p:nvPr/>
        </p:nvGrpSpPr>
        <p:grpSpPr>
          <a:xfrm>
            <a:off x="5982348" y="1052597"/>
            <a:ext cx="324000" cy="324000"/>
            <a:chOff x="4131601" y="2884249"/>
            <a:chExt cx="171830" cy="197676"/>
          </a:xfrm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0AD1D02D-24CF-4580-8EC1-48A56AF761C2}"/>
                </a:ext>
              </a:extLst>
            </p:cNvPr>
            <p:cNvCxnSpPr/>
            <p:nvPr/>
          </p:nvCxnSpPr>
          <p:spPr>
            <a:xfrm>
              <a:off x="4131601" y="2884250"/>
              <a:ext cx="165095" cy="197675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2B0573F9-4D17-450A-8444-9FADDEADD1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38336" y="2884249"/>
              <a:ext cx="165095" cy="197675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1EF8AB1-73F4-414C-8999-C7E1D5077A88}"/>
              </a:ext>
            </a:extLst>
          </p:cNvPr>
          <p:cNvGrpSpPr/>
          <p:nvPr/>
        </p:nvGrpSpPr>
        <p:grpSpPr>
          <a:xfrm>
            <a:off x="6278988" y="1061508"/>
            <a:ext cx="324000" cy="324000"/>
            <a:chOff x="4131601" y="2884249"/>
            <a:chExt cx="171830" cy="197676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692D9BE7-DF90-4F3D-8C61-60B8951BB5E8}"/>
                </a:ext>
              </a:extLst>
            </p:cNvPr>
            <p:cNvCxnSpPr/>
            <p:nvPr/>
          </p:nvCxnSpPr>
          <p:spPr>
            <a:xfrm>
              <a:off x="4131601" y="2884250"/>
              <a:ext cx="165095" cy="197675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8119943A-7C4D-44C1-8322-6C9D292703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38336" y="2884249"/>
              <a:ext cx="165095" cy="197675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94579B2-7EE2-4EB4-84AA-28CB635B13C0}"/>
                  </a:ext>
                </a:extLst>
              </p:cNvPr>
              <p:cNvSpPr txBox="1"/>
              <p:nvPr/>
            </p:nvSpPr>
            <p:spPr>
              <a:xfrm>
                <a:off x="9418208" y="834299"/>
                <a:ext cx="1356853" cy="760593"/>
              </a:xfrm>
              <a:prstGeom prst="rect">
                <a:avLst/>
              </a:prstGeom>
              <a:noFill/>
              <a:ln w="762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CA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CA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fr-CA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</m:oMath>
                  </m:oMathPara>
                </a14:m>
                <a:endParaRPr lang="fr-CA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94579B2-7EE2-4EB4-84AA-28CB635B13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8208" y="834299"/>
                <a:ext cx="1356853" cy="76059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76200">
                <a:noFill/>
              </a:ln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0" name="Group 39">
            <a:extLst>
              <a:ext uri="{FF2B5EF4-FFF2-40B4-BE49-F238E27FC236}">
                <a16:creationId xmlns:a16="http://schemas.microsoft.com/office/drawing/2014/main" id="{8FE1CC82-D79C-4D91-8384-56C457CC468B}"/>
              </a:ext>
            </a:extLst>
          </p:cNvPr>
          <p:cNvGrpSpPr/>
          <p:nvPr/>
        </p:nvGrpSpPr>
        <p:grpSpPr>
          <a:xfrm>
            <a:off x="5629532" y="1061508"/>
            <a:ext cx="324000" cy="324000"/>
            <a:chOff x="4131601" y="2884249"/>
            <a:chExt cx="171830" cy="197676"/>
          </a:xfrm>
        </p:grpSpPr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F941116D-28B9-4284-B667-60ABCB1BC797}"/>
                </a:ext>
              </a:extLst>
            </p:cNvPr>
            <p:cNvCxnSpPr/>
            <p:nvPr/>
          </p:nvCxnSpPr>
          <p:spPr>
            <a:xfrm>
              <a:off x="4131601" y="2884250"/>
              <a:ext cx="165095" cy="197675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BBE3F289-168F-419A-9929-FA15A65055C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38336" y="2884249"/>
              <a:ext cx="165095" cy="197675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Oval 42">
            <a:extLst>
              <a:ext uri="{FF2B5EF4-FFF2-40B4-BE49-F238E27FC236}">
                <a16:creationId xmlns:a16="http://schemas.microsoft.com/office/drawing/2014/main" id="{8C9A8D1F-929E-4751-B055-818B133EFE04}"/>
              </a:ext>
            </a:extLst>
          </p:cNvPr>
          <p:cNvSpPr/>
          <p:nvPr/>
        </p:nvSpPr>
        <p:spPr>
          <a:xfrm>
            <a:off x="3459885" y="1081912"/>
            <a:ext cx="252000" cy="252000"/>
          </a:xfrm>
          <a:prstGeom prst="ellipse">
            <a:avLst/>
          </a:prstGeom>
          <a:solidFill>
            <a:schemeClr val="bg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BC3FEE3F-3C8D-40F8-9013-A3D41525CCC8}"/>
              </a:ext>
            </a:extLst>
          </p:cNvPr>
          <p:cNvSpPr/>
          <p:nvPr/>
        </p:nvSpPr>
        <p:spPr>
          <a:xfrm>
            <a:off x="7229492" y="1088603"/>
            <a:ext cx="252000" cy="252000"/>
          </a:xfrm>
          <a:prstGeom prst="ellipse">
            <a:avLst/>
          </a:prstGeom>
          <a:solidFill>
            <a:schemeClr val="bg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AF7932CE-E7D1-422D-A4D0-D8DEA3245FA0}"/>
              </a:ext>
            </a:extLst>
          </p:cNvPr>
          <p:cNvSpPr/>
          <p:nvPr/>
        </p:nvSpPr>
        <p:spPr>
          <a:xfrm>
            <a:off x="7511446" y="1088603"/>
            <a:ext cx="252000" cy="252000"/>
          </a:xfrm>
          <a:prstGeom prst="ellipse">
            <a:avLst/>
          </a:prstGeom>
          <a:solidFill>
            <a:schemeClr val="bg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EC71BDD1-B77F-4A41-8F62-A52886105E20}"/>
              </a:ext>
            </a:extLst>
          </p:cNvPr>
          <p:cNvSpPr/>
          <p:nvPr/>
        </p:nvSpPr>
        <p:spPr>
          <a:xfrm>
            <a:off x="8068347" y="1088603"/>
            <a:ext cx="252000" cy="252000"/>
          </a:xfrm>
          <a:prstGeom prst="ellipse">
            <a:avLst/>
          </a:prstGeom>
          <a:solidFill>
            <a:schemeClr val="bg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0DFFBEAC-5A84-41CE-9F53-416B5505ED18}"/>
              </a:ext>
            </a:extLst>
          </p:cNvPr>
          <p:cNvSpPr/>
          <p:nvPr/>
        </p:nvSpPr>
        <p:spPr>
          <a:xfrm>
            <a:off x="8325530" y="1087982"/>
            <a:ext cx="252000" cy="252000"/>
          </a:xfrm>
          <a:prstGeom prst="ellipse">
            <a:avLst/>
          </a:prstGeom>
          <a:solidFill>
            <a:schemeClr val="bg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96923D45-E7B0-4809-A22D-BD7D63535320}"/>
              </a:ext>
            </a:extLst>
          </p:cNvPr>
          <p:cNvSpPr/>
          <p:nvPr/>
        </p:nvSpPr>
        <p:spPr>
          <a:xfrm>
            <a:off x="8621476" y="1081912"/>
            <a:ext cx="252000" cy="252000"/>
          </a:xfrm>
          <a:prstGeom prst="ellipse">
            <a:avLst/>
          </a:prstGeom>
          <a:solidFill>
            <a:schemeClr val="bg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5E472975-598B-4712-A98E-3CD76CDB098D}"/>
              </a:ext>
            </a:extLst>
          </p:cNvPr>
          <p:cNvGrpSpPr/>
          <p:nvPr/>
        </p:nvGrpSpPr>
        <p:grpSpPr>
          <a:xfrm>
            <a:off x="5043495" y="1052597"/>
            <a:ext cx="324000" cy="324000"/>
            <a:chOff x="4131601" y="2884249"/>
            <a:chExt cx="171830" cy="197676"/>
          </a:xfrm>
        </p:grpSpPr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798B745D-DCCA-41EA-9753-C0E79B2837FE}"/>
                </a:ext>
              </a:extLst>
            </p:cNvPr>
            <p:cNvCxnSpPr/>
            <p:nvPr/>
          </p:nvCxnSpPr>
          <p:spPr>
            <a:xfrm>
              <a:off x="4131601" y="2884250"/>
              <a:ext cx="165095" cy="197675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1094F96A-4EF8-4982-AC7C-14E6B370074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38336" y="2884249"/>
              <a:ext cx="165095" cy="197675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878B0A17-8D87-44A7-A9E6-A76D25FA7828}"/>
              </a:ext>
            </a:extLst>
          </p:cNvPr>
          <p:cNvGrpSpPr/>
          <p:nvPr/>
        </p:nvGrpSpPr>
        <p:grpSpPr>
          <a:xfrm>
            <a:off x="6502917" y="1061507"/>
            <a:ext cx="324000" cy="324000"/>
            <a:chOff x="4131601" y="2884249"/>
            <a:chExt cx="171830" cy="197676"/>
          </a:xfrm>
        </p:grpSpPr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3EFFB9CA-9FF8-41DA-A1BF-42769FFB0CE1}"/>
                </a:ext>
              </a:extLst>
            </p:cNvPr>
            <p:cNvCxnSpPr/>
            <p:nvPr/>
          </p:nvCxnSpPr>
          <p:spPr>
            <a:xfrm>
              <a:off x="4131601" y="2884250"/>
              <a:ext cx="165095" cy="197675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7EBB0110-B5B2-4DBB-BF89-F0A28F5EB09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38336" y="2884249"/>
              <a:ext cx="165095" cy="197675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C2EC6AA-DA16-448A-8BC3-B98D3CCB98CE}"/>
              </a:ext>
            </a:extLst>
          </p:cNvPr>
          <p:cNvCxnSpPr>
            <a:cxnSpLocks/>
          </p:cNvCxnSpPr>
          <p:nvPr/>
        </p:nvCxnSpPr>
        <p:spPr>
          <a:xfrm>
            <a:off x="1925449" y="11808861"/>
            <a:ext cx="7983783" cy="0"/>
          </a:xfrm>
          <a:prstGeom prst="line">
            <a:avLst/>
          </a:prstGeom>
          <a:ln w="762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Oval 56">
            <a:extLst>
              <a:ext uri="{FF2B5EF4-FFF2-40B4-BE49-F238E27FC236}">
                <a16:creationId xmlns:a16="http://schemas.microsoft.com/office/drawing/2014/main" id="{CA4D9861-C051-4A09-9D58-5B307711A69C}"/>
              </a:ext>
            </a:extLst>
          </p:cNvPr>
          <p:cNvSpPr/>
          <p:nvPr/>
        </p:nvSpPr>
        <p:spPr>
          <a:xfrm>
            <a:off x="2280599" y="11387891"/>
            <a:ext cx="252000" cy="252000"/>
          </a:xfrm>
          <a:prstGeom prst="ellipse">
            <a:avLst/>
          </a:prstGeom>
          <a:solidFill>
            <a:schemeClr val="bg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E1AD05AF-E5EE-46F6-8D55-F28CE71EC2A4}"/>
              </a:ext>
            </a:extLst>
          </p:cNvPr>
          <p:cNvSpPr/>
          <p:nvPr/>
        </p:nvSpPr>
        <p:spPr>
          <a:xfrm>
            <a:off x="2806325" y="11354313"/>
            <a:ext cx="252000" cy="252000"/>
          </a:xfrm>
          <a:prstGeom prst="ellipse">
            <a:avLst/>
          </a:prstGeom>
          <a:solidFill>
            <a:schemeClr val="bg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CDF02125-3BF3-4265-A25E-DFAE907316B9}"/>
              </a:ext>
            </a:extLst>
          </p:cNvPr>
          <p:cNvSpPr/>
          <p:nvPr/>
        </p:nvSpPr>
        <p:spPr>
          <a:xfrm>
            <a:off x="3247277" y="11318939"/>
            <a:ext cx="252000" cy="252000"/>
          </a:xfrm>
          <a:prstGeom prst="ellipse">
            <a:avLst/>
          </a:prstGeom>
          <a:solidFill>
            <a:schemeClr val="bg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F7253E90-0E9A-4A03-BC7A-768AFAC5ABA6}"/>
              </a:ext>
            </a:extLst>
          </p:cNvPr>
          <p:cNvSpPr/>
          <p:nvPr/>
        </p:nvSpPr>
        <p:spPr>
          <a:xfrm>
            <a:off x="3591316" y="11233909"/>
            <a:ext cx="252000" cy="252000"/>
          </a:xfrm>
          <a:prstGeom prst="ellipse">
            <a:avLst/>
          </a:prstGeom>
          <a:solidFill>
            <a:schemeClr val="bg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7809F10D-2863-4143-AFFC-6FD58EB70708}"/>
              </a:ext>
            </a:extLst>
          </p:cNvPr>
          <p:cNvGrpSpPr/>
          <p:nvPr/>
        </p:nvGrpSpPr>
        <p:grpSpPr>
          <a:xfrm>
            <a:off x="5706763" y="9878841"/>
            <a:ext cx="324000" cy="324000"/>
            <a:chOff x="4131601" y="2884249"/>
            <a:chExt cx="171830" cy="197676"/>
          </a:xfrm>
        </p:grpSpPr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D985363F-1E50-41B6-B888-D89ABBD342DE}"/>
                </a:ext>
              </a:extLst>
            </p:cNvPr>
            <p:cNvCxnSpPr/>
            <p:nvPr/>
          </p:nvCxnSpPr>
          <p:spPr>
            <a:xfrm>
              <a:off x="4131601" y="2884250"/>
              <a:ext cx="165095" cy="197675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B9D9244C-A0EF-409D-8F65-9665309FD8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38336" y="2884249"/>
              <a:ext cx="165095" cy="197675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A60D0EFB-692E-4FF7-8C16-E804275EECE4}"/>
              </a:ext>
            </a:extLst>
          </p:cNvPr>
          <p:cNvGrpSpPr/>
          <p:nvPr/>
        </p:nvGrpSpPr>
        <p:grpSpPr>
          <a:xfrm>
            <a:off x="5057049" y="10439375"/>
            <a:ext cx="324000" cy="324000"/>
            <a:chOff x="4131601" y="2884249"/>
            <a:chExt cx="171830" cy="197676"/>
          </a:xfrm>
        </p:grpSpPr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B5408682-69BE-45FA-A7FB-7D5CC99EAA09}"/>
                </a:ext>
              </a:extLst>
            </p:cNvPr>
            <p:cNvCxnSpPr/>
            <p:nvPr/>
          </p:nvCxnSpPr>
          <p:spPr>
            <a:xfrm>
              <a:off x="4131601" y="2884250"/>
              <a:ext cx="165095" cy="197675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09BE8997-FC21-41BE-AA9F-6CDC694E261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38336" y="2884249"/>
              <a:ext cx="165095" cy="197675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53BD40A8-E993-4001-9824-840144277EC4}"/>
              </a:ext>
            </a:extLst>
          </p:cNvPr>
          <p:cNvGrpSpPr/>
          <p:nvPr/>
        </p:nvGrpSpPr>
        <p:grpSpPr>
          <a:xfrm>
            <a:off x="4619122" y="10731560"/>
            <a:ext cx="324000" cy="324000"/>
            <a:chOff x="4131601" y="2884249"/>
            <a:chExt cx="171830" cy="197676"/>
          </a:xfrm>
        </p:grpSpPr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627A7541-9026-4B9A-863B-16FECEEFA422}"/>
                </a:ext>
              </a:extLst>
            </p:cNvPr>
            <p:cNvCxnSpPr/>
            <p:nvPr/>
          </p:nvCxnSpPr>
          <p:spPr>
            <a:xfrm>
              <a:off x="4131601" y="2884250"/>
              <a:ext cx="165095" cy="197675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7DF56A49-9CA5-4BC8-AAF4-149AD1C312F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38336" y="2884249"/>
              <a:ext cx="165095" cy="197675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332AE1A0-6C1D-4100-B43A-5C8A03181F39}"/>
              </a:ext>
            </a:extLst>
          </p:cNvPr>
          <p:cNvGrpSpPr/>
          <p:nvPr/>
        </p:nvGrpSpPr>
        <p:grpSpPr>
          <a:xfrm>
            <a:off x="6142386" y="9397426"/>
            <a:ext cx="324000" cy="324000"/>
            <a:chOff x="4131601" y="2884249"/>
            <a:chExt cx="171830" cy="197676"/>
          </a:xfrm>
        </p:grpSpPr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75538113-4899-4C9C-91B8-47E7A656AE40}"/>
                </a:ext>
              </a:extLst>
            </p:cNvPr>
            <p:cNvCxnSpPr/>
            <p:nvPr/>
          </p:nvCxnSpPr>
          <p:spPr>
            <a:xfrm>
              <a:off x="4131601" y="2884250"/>
              <a:ext cx="165095" cy="197675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D3FD6C7C-BA35-43F8-BAF8-4D627F60936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38336" y="2884249"/>
              <a:ext cx="165095" cy="197675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3FCC0DEF-4237-407A-8927-BD861B67CAE4}"/>
              </a:ext>
            </a:extLst>
          </p:cNvPr>
          <p:cNvGrpSpPr/>
          <p:nvPr/>
        </p:nvGrpSpPr>
        <p:grpSpPr>
          <a:xfrm>
            <a:off x="6347266" y="9105582"/>
            <a:ext cx="324000" cy="324000"/>
            <a:chOff x="4131601" y="2884249"/>
            <a:chExt cx="171830" cy="197676"/>
          </a:xfrm>
        </p:grpSpPr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DF2CEF8-D91C-49BA-8073-DF6624C2EEFB}"/>
                </a:ext>
              </a:extLst>
            </p:cNvPr>
            <p:cNvCxnSpPr/>
            <p:nvPr/>
          </p:nvCxnSpPr>
          <p:spPr>
            <a:xfrm>
              <a:off x="4131601" y="2884250"/>
              <a:ext cx="165095" cy="197675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C863EBCC-212A-495A-B772-E05E1D365B2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38336" y="2884249"/>
              <a:ext cx="165095" cy="197675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F2602582-FFEE-464E-99B8-099ECB70B9E5}"/>
                  </a:ext>
                </a:extLst>
              </p:cNvPr>
              <p:cNvSpPr txBox="1"/>
              <p:nvPr/>
            </p:nvSpPr>
            <p:spPr>
              <a:xfrm>
                <a:off x="9822532" y="11428557"/>
                <a:ext cx="1356853" cy="760593"/>
              </a:xfrm>
              <a:prstGeom prst="rect">
                <a:avLst/>
              </a:prstGeom>
              <a:noFill/>
              <a:ln w="762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CA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CA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fr-CA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</m:oMath>
                  </m:oMathPara>
                </a14:m>
                <a:endParaRPr lang="fr-CA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F2602582-FFEE-464E-99B8-099ECB70B9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22532" y="11428557"/>
                <a:ext cx="1356853" cy="76059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76200">
                <a:noFill/>
              </a:ln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7" name="Group 76">
            <a:extLst>
              <a:ext uri="{FF2B5EF4-FFF2-40B4-BE49-F238E27FC236}">
                <a16:creationId xmlns:a16="http://schemas.microsoft.com/office/drawing/2014/main" id="{3B6A5BB2-5A91-42B5-A74D-33C6B636DB6E}"/>
              </a:ext>
            </a:extLst>
          </p:cNvPr>
          <p:cNvGrpSpPr/>
          <p:nvPr/>
        </p:nvGrpSpPr>
        <p:grpSpPr>
          <a:xfrm>
            <a:off x="5967687" y="9574843"/>
            <a:ext cx="324000" cy="324000"/>
            <a:chOff x="4131601" y="2884249"/>
            <a:chExt cx="171830" cy="197676"/>
          </a:xfrm>
        </p:grpSpPr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A032034D-FA1B-474D-8AA1-E4F9A6C9DF4E}"/>
                </a:ext>
              </a:extLst>
            </p:cNvPr>
            <p:cNvCxnSpPr/>
            <p:nvPr/>
          </p:nvCxnSpPr>
          <p:spPr>
            <a:xfrm>
              <a:off x="4131601" y="2884250"/>
              <a:ext cx="165095" cy="197675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E82C7A7D-5FDF-4A7A-958B-AFA9BAAAB31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38336" y="2884249"/>
              <a:ext cx="165095" cy="197675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0" name="Oval 79">
            <a:extLst>
              <a:ext uri="{FF2B5EF4-FFF2-40B4-BE49-F238E27FC236}">
                <a16:creationId xmlns:a16="http://schemas.microsoft.com/office/drawing/2014/main" id="{FC6363B3-BFB5-48B9-8B3E-404A2BD09441}"/>
              </a:ext>
            </a:extLst>
          </p:cNvPr>
          <p:cNvSpPr/>
          <p:nvPr/>
        </p:nvSpPr>
        <p:spPr>
          <a:xfrm>
            <a:off x="3960134" y="11093660"/>
            <a:ext cx="252000" cy="252000"/>
          </a:xfrm>
          <a:prstGeom prst="ellipse">
            <a:avLst/>
          </a:prstGeom>
          <a:solidFill>
            <a:schemeClr val="bg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B1A21095-FE86-4405-A2E0-75786D04B4CB}"/>
              </a:ext>
            </a:extLst>
          </p:cNvPr>
          <p:cNvSpPr/>
          <p:nvPr/>
        </p:nvSpPr>
        <p:spPr>
          <a:xfrm>
            <a:off x="7486510" y="6988920"/>
            <a:ext cx="252000" cy="252000"/>
          </a:xfrm>
          <a:prstGeom prst="ellipse">
            <a:avLst/>
          </a:prstGeom>
          <a:solidFill>
            <a:schemeClr val="bg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B80CD144-F199-4171-A42C-4DE731BF1CEC}"/>
              </a:ext>
            </a:extLst>
          </p:cNvPr>
          <p:cNvSpPr/>
          <p:nvPr/>
        </p:nvSpPr>
        <p:spPr>
          <a:xfrm>
            <a:off x="7722400" y="6413101"/>
            <a:ext cx="252000" cy="252000"/>
          </a:xfrm>
          <a:prstGeom prst="ellipse">
            <a:avLst/>
          </a:prstGeom>
          <a:solidFill>
            <a:schemeClr val="bg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9434BC76-DC62-4D20-AA56-1F256BDC0829}"/>
              </a:ext>
            </a:extLst>
          </p:cNvPr>
          <p:cNvSpPr/>
          <p:nvPr/>
        </p:nvSpPr>
        <p:spPr>
          <a:xfrm>
            <a:off x="8257014" y="4908215"/>
            <a:ext cx="252000" cy="252000"/>
          </a:xfrm>
          <a:prstGeom prst="ellipse">
            <a:avLst/>
          </a:prstGeom>
          <a:solidFill>
            <a:schemeClr val="bg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23173FE6-C6C8-4D77-9059-AD1F278C05BF}"/>
              </a:ext>
            </a:extLst>
          </p:cNvPr>
          <p:cNvSpPr/>
          <p:nvPr/>
        </p:nvSpPr>
        <p:spPr>
          <a:xfrm>
            <a:off x="8005014" y="5769397"/>
            <a:ext cx="252000" cy="252000"/>
          </a:xfrm>
          <a:prstGeom prst="ellipse">
            <a:avLst/>
          </a:prstGeom>
          <a:solidFill>
            <a:schemeClr val="bg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B79D60F3-72C8-4952-ADBC-C34E7871CF1D}"/>
              </a:ext>
            </a:extLst>
          </p:cNvPr>
          <p:cNvSpPr/>
          <p:nvPr/>
        </p:nvSpPr>
        <p:spPr>
          <a:xfrm>
            <a:off x="8434930" y="3983995"/>
            <a:ext cx="252000" cy="252000"/>
          </a:xfrm>
          <a:prstGeom prst="ellipse">
            <a:avLst/>
          </a:prstGeom>
          <a:solidFill>
            <a:schemeClr val="bg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32C8DFE6-D5B9-4A2F-ADE0-B6793412D0EF}"/>
              </a:ext>
            </a:extLst>
          </p:cNvPr>
          <p:cNvGrpSpPr/>
          <p:nvPr/>
        </p:nvGrpSpPr>
        <p:grpSpPr>
          <a:xfrm>
            <a:off x="5532064" y="10014498"/>
            <a:ext cx="324000" cy="324000"/>
            <a:chOff x="4131601" y="2884249"/>
            <a:chExt cx="171830" cy="197676"/>
          </a:xfrm>
        </p:grpSpPr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21453C06-BF61-428B-92C0-AFD7C2E7193B}"/>
                </a:ext>
              </a:extLst>
            </p:cNvPr>
            <p:cNvCxnSpPr/>
            <p:nvPr/>
          </p:nvCxnSpPr>
          <p:spPr>
            <a:xfrm>
              <a:off x="4131601" y="2884250"/>
              <a:ext cx="165095" cy="197675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D7474045-E33D-4E3B-9657-48CF5B4D780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38336" y="2884249"/>
              <a:ext cx="165095" cy="197675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34A39EF5-B81C-44A2-94CD-9A536C519CDA}"/>
              </a:ext>
            </a:extLst>
          </p:cNvPr>
          <p:cNvGrpSpPr/>
          <p:nvPr/>
        </p:nvGrpSpPr>
        <p:grpSpPr>
          <a:xfrm>
            <a:off x="6555408" y="8781581"/>
            <a:ext cx="324000" cy="324000"/>
            <a:chOff x="4131601" y="2884249"/>
            <a:chExt cx="171830" cy="197676"/>
          </a:xfrm>
        </p:grpSpPr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23D8DF6E-8E77-44C3-BCC2-58BC037B6C88}"/>
                </a:ext>
              </a:extLst>
            </p:cNvPr>
            <p:cNvCxnSpPr/>
            <p:nvPr/>
          </p:nvCxnSpPr>
          <p:spPr>
            <a:xfrm>
              <a:off x="4131601" y="2884250"/>
              <a:ext cx="165095" cy="197675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C3043D7D-0708-43C3-A392-44F335AF44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38336" y="2884249"/>
              <a:ext cx="165095" cy="197675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3DC7A1D2-B6A1-47E8-8301-4D6D4AA4214A}"/>
              </a:ext>
            </a:extLst>
          </p:cNvPr>
          <p:cNvCxnSpPr>
            <a:cxnSpLocks/>
          </p:cNvCxnSpPr>
          <p:nvPr/>
        </p:nvCxnSpPr>
        <p:spPr>
          <a:xfrm flipV="1">
            <a:off x="1959692" y="5238158"/>
            <a:ext cx="40750" cy="6504358"/>
          </a:xfrm>
          <a:prstGeom prst="line">
            <a:avLst/>
          </a:prstGeom>
          <a:ln w="762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6094E9E0-DCB2-499B-8E47-7542402231F8}"/>
                  </a:ext>
                </a:extLst>
              </p:cNvPr>
              <p:cNvSpPr txBox="1"/>
              <p:nvPr/>
            </p:nvSpPr>
            <p:spPr>
              <a:xfrm>
                <a:off x="95925" y="5238158"/>
                <a:ext cx="1356853" cy="908710"/>
              </a:xfrm>
              <a:prstGeom prst="rect">
                <a:avLst/>
              </a:prstGeom>
              <a:noFill/>
              <a:ln w="762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CA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fr-CA" sz="4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fr-CA" sz="4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CA" sz="4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fr-CA" sz="4000" i="1">
                                      <a:latin typeface="Cambria Math" panose="02040503050406030204" pitchFamily="18" charset="0"/>
                                    </a:rPr>
                                    <m:t>(1)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fr-CA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fr-CA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6094E9E0-DCB2-499B-8E47-7542402231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25" y="5238158"/>
                <a:ext cx="1356853" cy="908710"/>
              </a:xfrm>
              <a:prstGeom prst="rect">
                <a:avLst/>
              </a:prstGeom>
              <a:blipFill>
                <a:blip r:embed="rId5"/>
                <a:stretch>
                  <a:fillRect r="-16216"/>
                </a:stretch>
              </a:blipFill>
              <a:ln w="76200">
                <a:noFill/>
              </a:ln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43D77B89-02F0-4A7C-B2F6-0957E8E2151C}"/>
              </a:ext>
            </a:extLst>
          </p:cNvPr>
          <p:cNvCxnSpPr>
            <a:cxnSpLocks/>
          </p:cNvCxnSpPr>
          <p:nvPr/>
        </p:nvCxnSpPr>
        <p:spPr>
          <a:xfrm flipH="1">
            <a:off x="3459885" y="5643397"/>
            <a:ext cx="5633316" cy="6569014"/>
          </a:xfrm>
          <a:prstGeom prst="line">
            <a:avLst/>
          </a:prstGeom>
          <a:ln w="3810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47F3B274-A74C-4F23-9BFB-F748C6555787}"/>
              </a:ext>
            </a:extLst>
          </p:cNvPr>
          <p:cNvCxnSpPr>
            <a:cxnSpLocks/>
          </p:cNvCxnSpPr>
          <p:nvPr/>
        </p:nvCxnSpPr>
        <p:spPr>
          <a:xfrm flipH="1">
            <a:off x="3675363" y="5679389"/>
            <a:ext cx="5606789" cy="6533022"/>
          </a:xfrm>
          <a:prstGeom prst="line">
            <a:avLst/>
          </a:prstGeom>
          <a:ln w="38100">
            <a:solidFill>
              <a:srgbClr val="00B0F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E28B824B-16C9-4125-90D6-FB9FB8560E82}"/>
              </a:ext>
            </a:extLst>
          </p:cNvPr>
          <p:cNvCxnSpPr>
            <a:cxnSpLocks/>
          </p:cNvCxnSpPr>
          <p:nvPr/>
        </p:nvCxnSpPr>
        <p:spPr>
          <a:xfrm flipH="1">
            <a:off x="3247277" y="5643397"/>
            <a:ext cx="5626199" cy="6545753"/>
          </a:xfrm>
          <a:prstGeom prst="line">
            <a:avLst/>
          </a:prstGeom>
          <a:ln w="381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08841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0" y="-707887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b="1" dirty="0"/>
              <a:t>1. MACHINES À VECTEURS DE SUPPORT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E6B5873-081D-4DC7-8B0F-202256DDFDB0}"/>
              </a:ext>
            </a:extLst>
          </p:cNvPr>
          <p:cNvSpPr txBox="1"/>
          <p:nvPr/>
        </p:nvSpPr>
        <p:spPr>
          <a:xfrm>
            <a:off x="0" y="-3038"/>
            <a:ext cx="12192000" cy="6247864"/>
          </a:xfrm>
          <a:prstGeom prst="rect">
            <a:avLst/>
          </a:prstGeom>
          <a:noFill/>
          <a:ln w="76200">
            <a:noFill/>
          </a:ln>
        </p:spPr>
        <p:txBody>
          <a:bodyPr wrap="square" rtlCol="0">
            <a:spAutoFit/>
          </a:bodyPr>
          <a:lstStyle/>
          <a:p>
            <a:r>
              <a:rPr lang="fr-CA" sz="4000" dirty="0"/>
              <a:t>Les fonctions noyau les plus utilisées sont :</a:t>
            </a:r>
          </a:p>
          <a:p>
            <a:endParaRPr lang="fr-CA" sz="4000" dirty="0"/>
          </a:p>
          <a:p>
            <a:pPr marL="1485900" lvl="2" indent="-571500">
              <a:buFont typeface="Wingdings" panose="05000000000000000000" pitchFamily="2" charset="2"/>
              <a:buChar char="Ø"/>
            </a:pPr>
            <a:r>
              <a:rPr lang="fr-CA" sz="4000" dirty="0"/>
              <a:t>Le noyau polynomial</a:t>
            </a:r>
          </a:p>
          <a:p>
            <a:pPr marL="1485900" lvl="2" indent="-571500">
              <a:buFont typeface="Wingdings" panose="05000000000000000000" pitchFamily="2" charset="2"/>
              <a:buChar char="Ø"/>
            </a:pPr>
            <a:r>
              <a:rPr lang="fr-CA" sz="4000" dirty="0"/>
              <a:t>Le noyau Gaussien (aussi appelé « noyau à base radiale » ; </a:t>
            </a:r>
            <a:r>
              <a:rPr lang="fr-CA" sz="4000" i="1" dirty="0"/>
              <a:t>radial basis </a:t>
            </a:r>
            <a:r>
              <a:rPr lang="fr-CA" sz="4000" i="1" dirty="0" err="1"/>
              <a:t>function</a:t>
            </a:r>
            <a:r>
              <a:rPr lang="fr-CA" sz="4000" dirty="0"/>
              <a:t>)</a:t>
            </a:r>
          </a:p>
          <a:p>
            <a:pPr marL="1485900" lvl="2" indent="-571500">
              <a:buFont typeface="Wingdings" panose="05000000000000000000" pitchFamily="2" charset="2"/>
              <a:buChar char="Ø"/>
            </a:pPr>
            <a:endParaRPr lang="fr-CA" sz="4000" dirty="0"/>
          </a:p>
          <a:p>
            <a:pPr marL="1485900" lvl="2" indent="-571500">
              <a:buFont typeface="Wingdings" panose="05000000000000000000" pitchFamily="2" charset="2"/>
              <a:buChar char="Ø"/>
            </a:pPr>
            <a:r>
              <a:rPr lang="fr-CA" sz="4000" dirty="0"/>
              <a:t>La version « sans transformation » correspond au « noyau linéaire ».</a:t>
            </a:r>
          </a:p>
          <a:p>
            <a:pPr marL="1485900" lvl="2" indent="-571500">
              <a:buFont typeface="Wingdings" panose="05000000000000000000" pitchFamily="2" charset="2"/>
              <a:buChar char="Ø"/>
            </a:pPr>
            <a:endParaRPr lang="fr-CA" sz="4000" dirty="0"/>
          </a:p>
          <a:p>
            <a:r>
              <a:rPr lang="fr-CA" sz="4000" dirty="0"/>
              <a:t>Essayons l’astuce du noyau avec un exemple concret.</a:t>
            </a:r>
          </a:p>
        </p:txBody>
      </p:sp>
    </p:spTree>
    <p:extLst>
      <p:ext uri="{BB962C8B-B14F-4D97-AF65-F5344CB8AC3E}">
        <p14:creationId xmlns:p14="http://schemas.microsoft.com/office/powerpoint/2010/main" val="14496631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0" y="3075057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6000" b="1" dirty="0"/>
              <a:t>2. ARBRES DE DÉCISIONS</a:t>
            </a:r>
          </a:p>
        </p:txBody>
      </p:sp>
    </p:spTree>
    <p:extLst>
      <p:ext uri="{BB962C8B-B14F-4D97-AF65-F5344CB8AC3E}">
        <p14:creationId xmlns:p14="http://schemas.microsoft.com/office/powerpoint/2010/main" val="24841792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0" y="-707887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b="1" dirty="0"/>
              <a:t>2. ARBRES DE DÉCISIONS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E6B5873-081D-4DC7-8B0F-202256DDFDB0}"/>
              </a:ext>
            </a:extLst>
          </p:cNvPr>
          <p:cNvSpPr txBox="1"/>
          <p:nvPr/>
        </p:nvSpPr>
        <p:spPr>
          <a:xfrm>
            <a:off x="0" y="-3038"/>
            <a:ext cx="12192000" cy="7478970"/>
          </a:xfrm>
          <a:prstGeom prst="rect">
            <a:avLst/>
          </a:prstGeom>
          <a:noFill/>
          <a:ln w="76200">
            <a:noFill/>
          </a:ln>
        </p:spPr>
        <p:txBody>
          <a:bodyPr wrap="square" rtlCol="0">
            <a:spAutoFit/>
          </a:bodyPr>
          <a:lstStyle/>
          <a:p>
            <a:r>
              <a:rPr lang="fr-CA" sz="4000" dirty="0"/>
              <a:t>Les arbres de décisions constituent une autre alternative aux algorithmes de « régression logistique » et de « machines à vecteurs de support ».</a:t>
            </a:r>
          </a:p>
          <a:p>
            <a:endParaRPr lang="fr-CA" sz="4000" dirty="0"/>
          </a:p>
          <a:p>
            <a:pPr marL="1485900" lvl="2" indent="-571500">
              <a:buFont typeface="Wingdings" panose="05000000000000000000" pitchFamily="2" charset="2"/>
              <a:buChar char="Ø"/>
            </a:pPr>
            <a:r>
              <a:rPr lang="fr-CA" sz="4000" dirty="0"/>
              <a:t>Les deux approches précédentes n’utilisaient qu’une seule frontière décisionnelle pour classifier les données.</a:t>
            </a:r>
          </a:p>
          <a:p>
            <a:pPr marL="1485900" lvl="2" indent="-571500">
              <a:buFont typeface="Wingdings" panose="05000000000000000000" pitchFamily="2" charset="2"/>
              <a:buChar char="Ø"/>
            </a:pPr>
            <a:endParaRPr lang="fr-CA" sz="4000" dirty="0"/>
          </a:p>
          <a:p>
            <a:pPr marL="1485900" lvl="2" indent="-571500">
              <a:buFont typeface="Wingdings" panose="05000000000000000000" pitchFamily="2" charset="2"/>
              <a:buChar char="Ø"/>
            </a:pPr>
            <a:r>
              <a:rPr lang="fr-CA" sz="4000" dirty="0"/>
              <a:t>Les arbres de décisions utilisent quant à eux plusieurs frontières décisionnelles.</a:t>
            </a:r>
          </a:p>
          <a:p>
            <a:pPr marL="1485900" lvl="2" indent="-571500">
              <a:buFont typeface="Wingdings" panose="05000000000000000000" pitchFamily="2" charset="2"/>
              <a:buChar char="Ø"/>
            </a:pPr>
            <a:endParaRPr lang="fr-CA" sz="4000" dirty="0"/>
          </a:p>
          <a:p>
            <a:endParaRPr lang="fr-CA" sz="40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BF90876-7C67-4A96-BC14-4697C12008DE}"/>
              </a:ext>
            </a:extLst>
          </p:cNvPr>
          <p:cNvSpPr/>
          <p:nvPr/>
        </p:nvSpPr>
        <p:spPr>
          <a:xfrm>
            <a:off x="5033772" y="6858000"/>
            <a:ext cx="1858296" cy="18582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F9FD9E7-BB12-442B-940C-19471B8E0BE2}"/>
              </a:ext>
            </a:extLst>
          </p:cNvPr>
          <p:cNvSpPr/>
          <p:nvPr/>
        </p:nvSpPr>
        <p:spPr>
          <a:xfrm>
            <a:off x="1799302" y="10182557"/>
            <a:ext cx="2005781" cy="200578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10815AE-D2FF-4AFB-AAC5-05F0932D8A4D}"/>
              </a:ext>
            </a:extLst>
          </p:cNvPr>
          <p:cNvSpPr/>
          <p:nvPr/>
        </p:nvSpPr>
        <p:spPr>
          <a:xfrm>
            <a:off x="8120758" y="10182557"/>
            <a:ext cx="2005781" cy="200578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9CE15D5D-366D-4246-AF5B-F04DAFFF1B58}"/>
              </a:ext>
            </a:extLst>
          </p:cNvPr>
          <p:cNvSpPr/>
          <p:nvPr/>
        </p:nvSpPr>
        <p:spPr>
          <a:xfrm>
            <a:off x="475487" y="13785096"/>
            <a:ext cx="2326706" cy="2005781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8" name="Isosceles Triangle 7">
            <a:extLst>
              <a:ext uri="{FF2B5EF4-FFF2-40B4-BE49-F238E27FC236}">
                <a16:creationId xmlns:a16="http://schemas.microsoft.com/office/drawing/2014/main" id="{86EBE3E9-6F12-47C3-99F2-B05C9769AAC5}"/>
              </a:ext>
            </a:extLst>
          </p:cNvPr>
          <p:cNvSpPr/>
          <p:nvPr/>
        </p:nvSpPr>
        <p:spPr>
          <a:xfrm>
            <a:off x="3100700" y="13785096"/>
            <a:ext cx="2326706" cy="2005781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14DAEC66-0DE8-4E61-BA69-28D1FBE12448}"/>
              </a:ext>
            </a:extLst>
          </p:cNvPr>
          <p:cNvSpPr/>
          <p:nvPr/>
        </p:nvSpPr>
        <p:spPr>
          <a:xfrm>
            <a:off x="6796943" y="13785096"/>
            <a:ext cx="2326706" cy="2005781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F9104A22-2D2A-4F0C-B7FB-08CAE22839C5}"/>
              </a:ext>
            </a:extLst>
          </p:cNvPr>
          <p:cNvSpPr/>
          <p:nvPr/>
        </p:nvSpPr>
        <p:spPr>
          <a:xfrm>
            <a:off x="9329833" y="13785095"/>
            <a:ext cx="2326706" cy="2005781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5818E394-5817-4E27-9F1A-DB5EA5B79ECF}"/>
              </a:ext>
            </a:extLst>
          </p:cNvPr>
          <p:cNvCxnSpPr>
            <a:cxnSpLocks/>
            <a:stCxn id="2" idx="2"/>
            <a:endCxn id="4" idx="0"/>
          </p:cNvCxnSpPr>
          <p:nvPr/>
        </p:nvCxnSpPr>
        <p:spPr>
          <a:xfrm rot="5400000">
            <a:off x="3649427" y="7869063"/>
            <a:ext cx="1466261" cy="3160727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78CBEBD8-95AD-48EA-AB2E-B18AE4CBCC23}"/>
              </a:ext>
            </a:extLst>
          </p:cNvPr>
          <p:cNvCxnSpPr>
            <a:cxnSpLocks/>
            <a:stCxn id="2" idx="2"/>
            <a:endCxn id="6" idx="0"/>
          </p:cNvCxnSpPr>
          <p:nvPr/>
        </p:nvCxnSpPr>
        <p:spPr>
          <a:xfrm rot="16200000" flipH="1">
            <a:off x="6810154" y="7869061"/>
            <a:ext cx="1466261" cy="3160729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4A4DB52A-4ACB-4B29-A30E-9D42D2E7B941}"/>
              </a:ext>
            </a:extLst>
          </p:cNvPr>
          <p:cNvCxnSpPr>
            <a:cxnSpLocks/>
            <a:stCxn id="4" idx="4"/>
            <a:endCxn id="5" idx="0"/>
          </p:cNvCxnSpPr>
          <p:nvPr/>
        </p:nvCxnSpPr>
        <p:spPr>
          <a:xfrm rot="5400000">
            <a:off x="1422138" y="12405041"/>
            <a:ext cx="1596758" cy="1163353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80F34F3B-78AE-47EF-AC37-45F89002FC56}"/>
              </a:ext>
            </a:extLst>
          </p:cNvPr>
          <p:cNvCxnSpPr>
            <a:stCxn id="4" idx="4"/>
          </p:cNvCxnSpPr>
          <p:nvPr/>
        </p:nvCxnSpPr>
        <p:spPr>
          <a:xfrm rot="16200000" flipH="1">
            <a:off x="2688583" y="12301947"/>
            <a:ext cx="1596757" cy="136953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CB8C41C3-5FD8-4337-B0A5-BE0CBD84388D}"/>
              </a:ext>
            </a:extLst>
          </p:cNvPr>
          <p:cNvCxnSpPr>
            <a:stCxn id="6" idx="4"/>
            <a:endCxn id="9" idx="0"/>
          </p:cNvCxnSpPr>
          <p:nvPr/>
        </p:nvCxnSpPr>
        <p:spPr>
          <a:xfrm rot="5400000">
            <a:off x="7743594" y="12405041"/>
            <a:ext cx="1596758" cy="1163353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B4CBA6FB-04FE-489C-B5F4-D9362774FDB1}"/>
              </a:ext>
            </a:extLst>
          </p:cNvPr>
          <p:cNvCxnSpPr>
            <a:stCxn id="6" idx="4"/>
            <a:endCxn id="10" idx="0"/>
          </p:cNvCxnSpPr>
          <p:nvPr/>
        </p:nvCxnSpPr>
        <p:spPr>
          <a:xfrm rot="16200000" flipH="1">
            <a:off x="9010039" y="12301947"/>
            <a:ext cx="1596757" cy="136953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7F1EF288-F243-49D9-85B8-C135C3CC56AB}"/>
              </a:ext>
            </a:extLst>
          </p:cNvPr>
          <p:cNvSpPr txBox="1"/>
          <p:nvPr/>
        </p:nvSpPr>
        <p:spPr>
          <a:xfrm>
            <a:off x="7504469" y="7359460"/>
            <a:ext cx="31607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4000" dirty="0"/>
              <a:t>Racine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A8B3891-10E0-44AC-8D01-BD3C3E40085E}"/>
              </a:ext>
            </a:extLst>
          </p:cNvPr>
          <p:cNvSpPr txBox="1"/>
          <p:nvPr/>
        </p:nvSpPr>
        <p:spPr>
          <a:xfrm>
            <a:off x="4382556" y="10523726"/>
            <a:ext cx="316072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dirty="0"/>
              <a:t>Nœuds internes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C5C4E20-BD49-41E3-A68C-377D123416F1}"/>
              </a:ext>
            </a:extLst>
          </p:cNvPr>
          <p:cNvSpPr txBox="1"/>
          <p:nvPr/>
        </p:nvSpPr>
        <p:spPr>
          <a:xfrm>
            <a:off x="4625216" y="13979210"/>
            <a:ext cx="31607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dirty="0"/>
              <a:t>Feuilles</a:t>
            </a:r>
          </a:p>
        </p:txBody>
      </p:sp>
    </p:spTree>
    <p:extLst>
      <p:ext uri="{BB962C8B-B14F-4D97-AF65-F5344CB8AC3E}">
        <p14:creationId xmlns:p14="http://schemas.microsoft.com/office/powerpoint/2010/main" val="21831731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0" y="-707887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b="1" dirty="0"/>
              <a:t>2. ARBRES DE DÉCISIONS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E6B5873-081D-4DC7-8B0F-202256DDFDB0}"/>
                  </a:ext>
                </a:extLst>
              </p:cNvPr>
              <p:cNvSpPr txBox="1"/>
              <p:nvPr/>
            </p:nvSpPr>
            <p:spPr>
              <a:xfrm>
                <a:off x="0" y="-3038"/>
                <a:ext cx="12192000" cy="6299160"/>
              </a:xfrm>
              <a:prstGeom prst="rect">
                <a:avLst/>
              </a:prstGeom>
              <a:noFill/>
              <a:ln w="76200"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CA" sz="4000" dirty="0"/>
                  <a:t>À chaque nouveau nœud, l’algorithme doit sélectionner:</a:t>
                </a:r>
              </a:p>
              <a:p>
                <a:endParaRPr lang="fr-CA" sz="4000" dirty="0"/>
              </a:p>
              <a:p>
                <a:pPr marL="1028700" lvl="1" indent="-571500">
                  <a:buFont typeface="Wingdings" panose="05000000000000000000" pitchFamily="2" charset="2"/>
                  <a:buChar char="Ø"/>
                </a:pPr>
                <a:r>
                  <a:rPr lang="fr-CA" sz="4000" dirty="0"/>
                  <a:t>Une caractéristique (i.e. une variable indépendante) de l’ensemble de données.</a:t>
                </a:r>
              </a:p>
              <a:p>
                <a:pPr marL="1028700" lvl="1" indent="-571500">
                  <a:buFont typeface="Wingdings" panose="05000000000000000000" pitchFamily="2" charset="2"/>
                  <a:buChar char="Ø"/>
                </a:pPr>
                <a:r>
                  <a:rPr lang="fr-CA" sz="4000" dirty="0"/>
                  <a:t>Un critère de décision à l’intérieur de cette caractéristique.</a:t>
                </a:r>
              </a:p>
              <a:p>
                <a:pPr marL="1485900" lvl="2" indent="-571500">
                  <a:buFont typeface="Wingdings" panose="05000000000000000000" pitchFamily="2" charset="2"/>
                  <a:buChar char="Ø"/>
                </a:pPr>
                <a:endParaRPr lang="fr-CA" sz="4000" dirty="0"/>
              </a:p>
              <a:p>
                <a:r>
                  <a:rPr lang="fr-CA" sz="4000" dirty="0"/>
                  <a:t>Par exemple, on pourrait sélectionner une caractéristique </a:t>
                </a:r>
                <a:r>
                  <a:rPr lang="fr-CA" sz="4000" b="1" dirty="0"/>
                  <a:t>catégorielle</a:t>
                </a:r>
                <a:r>
                  <a:rPr lang="fr-CA" sz="4000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CA" sz="4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CA" sz="4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fr-CA" sz="4000" i="1">
                            <a:latin typeface="Cambria Math" panose="02040503050406030204" pitchFamily="18" charset="0"/>
                          </a:rPr>
                          <m:t>(1)</m:t>
                        </m:r>
                      </m:sup>
                    </m:sSup>
                  </m:oMath>
                </a14:m>
                <a:r>
                  <a:rPr lang="fr-CA" sz="4000" dirty="0"/>
                  <a:t>, et séparer les données selon que </a:t>
                </a:r>
                <a:br>
                  <a:rPr lang="fr-CA" sz="4000" dirty="0"/>
                </a:br>
                <a14:m>
                  <m:oMath xmlns:m="http://schemas.openxmlformats.org/officeDocument/2006/math">
                    <m:sSup>
                      <m:sSupPr>
                        <m:ctrlPr>
                          <a:rPr lang="fr-CA" sz="4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CA" sz="4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fr-CA" sz="4000" i="1">
                            <a:latin typeface="Cambria Math" panose="02040503050406030204" pitchFamily="18" charset="0"/>
                          </a:rPr>
                          <m:t>(1)</m:t>
                        </m:r>
                      </m:sup>
                    </m:sSup>
                    <m:r>
                      <a:rPr lang="fr-CA" sz="40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fr-CA" sz="4000" dirty="0"/>
                  <a:t> ou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CA" sz="4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CA" sz="4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fr-CA" sz="4000" i="1">
                            <a:latin typeface="Cambria Math" panose="02040503050406030204" pitchFamily="18" charset="0"/>
                          </a:rPr>
                          <m:t>(1)</m:t>
                        </m:r>
                      </m:sup>
                    </m:sSup>
                    <m:r>
                      <a:rPr lang="fr-CA" sz="40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fr-CA" sz="4000" dirty="0"/>
                  <a:t>.</a:t>
                </a: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E6B5873-081D-4DC7-8B0F-202256DDFD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-3038"/>
                <a:ext cx="12192000" cy="6299160"/>
              </a:xfrm>
              <a:prstGeom prst="rect">
                <a:avLst/>
              </a:prstGeom>
              <a:blipFill>
                <a:blip r:embed="rId3"/>
                <a:stretch>
                  <a:fillRect l="-1750" t="-1742" r="-1200" b="-3291"/>
                </a:stretch>
              </a:blipFill>
              <a:ln w="76200">
                <a:noFill/>
              </a:ln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0BF90876-7C67-4A96-BC14-4697C12008DE}"/>
                  </a:ext>
                </a:extLst>
              </p:cNvPr>
              <p:cNvSpPr/>
              <p:nvPr/>
            </p:nvSpPr>
            <p:spPr>
              <a:xfrm>
                <a:off x="5033772" y="6858000"/>
                <a:ext cx="1858296" cy="185829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CA" sz="3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CA" sz="36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fr-CA" sz="3600" i="1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fr-CA" sz="3600" i="1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fr-CA" sz="3600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0BF90876-7C67-4A96-BC14-4697C12008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3772" y="6858000"/>
                <a:ext cx="1858296" cy="185829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5818E394-5817-4E27-9F1A-DB5EA5B79ECF}"/>
              </a:ext>
            </a:extLst>
          </p:cNvPr>
          <p:cNvCxnSpPr>
            <a:cxnSpLocks/>
            <a:stCxn id="2" idx="2"/>
          </p:cNvCxnSpPr>
          <p:nvPr/>
        </p:nvCxnSpPr>
        <p:spPr>
          <a:xfrm rot="5400000">
            <a:off x="3649427" y="7869063"/>
            <a:ext cx="1466261" cy="3160727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78CBEBD8-95AD-48EA-AB2E-B18AE4CBCC23}"/>
              </a:ext>
            </a:extLst>
          </p:cNvPr>
          <p:cNvCxnSpPr>
            <a:cxnSpLocks/>
            <a:stCxn id="2" idx="2"/>
          </p:cNvCxnSpPr>
          <p:nvPr/>
        </p:nvCxnSpPr>
        <p:spPr>
          <a:xfrm rot="16200000" flipH="1">
            <a:off x="6810154" y="7869061"/>
            <a:ext cx="1466261" cy="3160729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7F1EF288-F243-49D9-85B8-C135C3CC56AB}"/>
              </a:ext>
            </a:extLst>
          </p:cNvPr>
          <p:cNvSpPr txBox="1"/>
          <p:nvPr/>
        </p:nvSpPr>
        <p:spPr>
          <a:xfrm>
            <a:off x="7920844" y="8664063"/>
            <a:ext cx="12028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sz="4000" dirty="0"/>
              <a:t>Non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5C4D1A-43A5-43E1-A714-246D473E4C01}"/>
              </a:ext>
            </a:extLst>
          </p:cNvPr>
          <p:cNvSpPr txBox="1"/>
          <p:nvPr/>
        </p:nvSpPr>
        <p:spPr>
          <a:xfrm>
            <a:off x="2802192" y="8664063"/>
            <a:ext cx="17670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4000" dirty="0"/>
              <a:t>Oui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1D921A9-2959-494B-B285-1851887115F2}"/>
                  </a:ext>
                </a:extLst>
              </p:cNvPr>
              <p:cNvSpPr txBox="1"/>
              <p:nvPr/>
            </p:nvSpPr>
            <p:spPr>
              <a:xfrm>
                <a:off x="651112" y="10182556"/>
                <a:ext cx="215108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CA" sz="40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fr-CA" sz="40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CA" sz="40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fr-CA" sz="4000" b="1" dirty="0">
                  <a:solidFill>
                    <a:srgbClr val="08519C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1D921A9-2959-494B-B285-1851887115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112" y="10182556"/>
                <a:ext cx="2151080" cy="7078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4B9B7E4-333B-422C-98FE-F260D04626F9}"/>
                  </a:ext>
                </a:extLst>
              </p:cNvPr>
              <p:cNvSpPr txBox="1"/>
              <p:nvPr/>
            </p:nvSpPr>
            <p:spPr>
              <a:xfrm>
                <a:off x="2802192" y="10182556"/>
                <a:ext cx="201930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fr-CA" sz="40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fr-CA" sz="40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CA" sz="40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fr-CA" sz="4000" b="1" dirty="0">
                  <a:solidFill>
                    <a:srgbClr val="08519C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4B9B7E4-333B-422C-98FE-F260D04626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2192" y="10182556"/>
                <a:ext cx="2019300" cy="70788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F7F2838-057E-4103-8A40-B0128C17FD92}"/>
                  </a:ext>
                </a:extLst>
              </p:cNvPr>
              <p:cNvSpPr txBox="1"/>
              <p:nvPr/>
            </p:nvSpPr>
            <p:spPr>
              <a:xfrm>
                <a:off x="651113" y="10890442"/>
                <a:ext cx="201930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CA" sz="40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fr-CA" sz="40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CA" sz="40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𝟏𝟎</m:t>
                      </m:r>
                    </m:oMath>
                  </m:oMathPara>
                </a14:m>
                <a:endParaRPr lang="fr-CA" sz="4000" b="1" dirty="0">
                  <a:solidFill>
                    <a:srgbClr val="08519C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F7F2838-057E-4103-8A40-B0128C17FD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113" y="10890442"/>
                <a:ext cx="2019300" cy="70788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E6C5626-E2E9-4E4F-A800-A5A3002754D9}"/>
                  </a:ext>
                </a:extLst>
              </p:cNvPr>
              <p:cNvSpPr txBox="1"/>
              <p:nvPr/>
            </p:nvSpPr>
            <p:spPr>
              <a:xfrm>
                <a:off x="2802192" y="10876302"/>
                <a:ext cx="201930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fr-CA" sz="40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fr-CA" sz="40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CA" sz="40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𝟑𝟎</m:t>
                      </m:r>
                    </m:oMath>
                  </m:oMathPara>
                </a14:m>
                <a:endParaRPr lang="fr-CA" sz="4000" b="1" dirty="0">
                  <a:solidFill>
                    <a:srgbClr val="08519C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E6C5626-E2E9-4E4F-A800-A5A3002754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2192" y="10876302"/>
                <a:ext cx="2019300" cy="70788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C0B9B54-3A6A-404D-9D36-A0557F6D14CC}"/>
                  </a:ext>
                </a:extLst>
              </p:cNvPr>
              <p:cNvSpPr txBox="1"/>
              <p:nvPr/>
            </p:nvSpPr>
            <p:spPr>
              <a:xfrm>
                <a:off x="6972571" y="10208378"/>
                <a:ext cx="215108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CA" sz="40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fr-CA" sz="40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CA" sz="40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fr-CA" sz="4000" b="1" dirty="0">
                  <a:solidFill>
                    <a:srgbClr val="08519C"/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C0B9B54-3A6A-404D-9D36-A0557F6D14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2571" y="10208378"/>
                <a:ext cx="2151080" cy="70788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C46A316-4DDA-447A-A736-B1EEFCB4BFD1}"/>
                  </a:ext>
                </a:extLst>
              </p:cNvPr>
              <p:cNvSpPr txBox="1"/>
              <p:nvPr/>
            </p:nvSpPr>
            <p:spPr>
              <a:xfrm>
                <a:off x="9123651" y="10208378"/>
                <a:ext cx="201930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fr-CA" sz="40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fr-CA" sz="40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CA" sz="40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fr-CA" sz="4000" b="1" dirty="0">
                  <a:solidFill>
                    <a:srgbClr val="08519C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C46A316-4DDA-447A-A736-B1EEFCB4BF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3651" y="10208378"/>
                <a:ext cx="2019300" cy="70788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635B733-7CD7-4224-93E1-0708B4A8083A}"/>
                  </a:ext>
                </a:extLst>
              </p:cNvPr>
              <p:cNvSpPr txBox="1"/>
              <p:nvPr/>
            </p:nvSpPr>
            <p:spPr>
              <a:xfrm>
                <a:off x="6972572" y="10916264"/>
                <a:ext cx="201930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CA" sz="40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fr-CA" sz="40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CA" sz="40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𝟓</m:t>
                      </m:r>
                    </m:oMath>
                  </m:oMathPara>
                </a14:m>
                <a:endParaRPr lang="fr-CA" sz="4000" b="1" dirty="0">
                  <a:solidFill>
                    <a:srgbClr val="08519C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635B733-7CD7-4224-93E1-0708B4A808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2572" y="10916264"/>
                <a:ext cx="2019300" cy="70788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8F5ABF2-4A59-402B-952C-6E3F9348A012}"/>
                  </a:ext>
                </a:extLst>
              </p:cNvPr>
              <p:cNvSpPr txBox="1"/>
              <p:nvPr/>
            </p:nvSpPr>
            <p:spPr>
              <a:xfrm>
                <a:off x="9123651" y="10902124"/>
                <a:ext cx="201930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fr-CA" sz="40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fr-CA" sz="40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CA" sz="40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𝟐𝟓</m:t>
                      </m:r>
                    </m:oMath>
                  </m:oMathPara>
                </a14:m>
                <a:endParaRPr lang="fr-CA" sz="4000" b="1" dirty="0">
                  <a:solidFill>
                    <a:srgbClr val="08519C"/>
                  </a:solidFill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8F5ABF2-4A59-402B-952C-6E3F9348A0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3651" y="10902124"/>
                <a:ext cx="2019300" cy="707886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421856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0" y="-707887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b="1" dirty="0"/>
              <a:t>2. ARBRES DE DÉCISIONS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E6B5873-081D-4DC7-8B0F-202256DDFDB0}"/>
                  </a:ext>
                </a:extLst>
              </p:cNvPr>
              <p:cNvSpPr txBox="1"/>
              <p:nvPr/>
            </p:nvSpPr>
            <p:spPr>
              <a:xfrm>
                <a:off x="0" y="-3038"/>
                <a:ext cx="12192000" cy="21939724"/>
              </a:xfrm>
              <a:prstGeom prst="rect">
                <a:avLst/>
              </a:prstGeom>
              <a:noFill/>
              <a:ln w="76200">
                <a:noFill/>
              </a:ln>
            </p:spPr>
            <p:txBody>
              <a:bodyPr wrap="square" rtlCol="0">
                <a:spAutoFit/>
              </a:bodyPr>
              <a:lstStyle/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r>
                  <a:rPr lang="fr-CA" sz="4000" dirty="0"/>
                  <a:t>Cette question devient un « candidat » pour le nœud.</a:t>
                </a:r>
              </a:p>
              <a:p>
                <a:pPr marL="571500" indent="-571500">
                  <a:buFont typeface="Wingdings" panose="05000000000000000000" pitchFamily="2" charset="2"/>
                  <a:buChar char="Ø"/>
                </a:pPr>
                <a:r>
                  <a:rPr lang="fr-CA" sz="4000" dirty="0"/>
                  <a:t>On doit évaluer la qualité du candidat. </a:t>
                </a:r>
              </a:p>
              <a:p>
                <a:pPr marL="571500" indent="-571500">
                  <a:buFont typeface="Wingdings" panose="05000000000000000000" pitchFamily="2" charset="2"/>
                  <a:buChar char="Ø"/>
                </a:pPr>
                <a:r>
                  <a:rPr lang="fr-CA" sz="4000" dirty="0"/>
                  <a:t>Dans </a:t>
                </a:r>
                <a:r>
                  <a:rPr lang="fr-CA" sz="4000" dirty="0" err="1"/>
                  <a:t>Scikit</a:t>
                </a:r>
                <a:r>
                  <a:rPr lang="fr-CA" sz="4000" dirty="0"/>
                  <a:t> </a:t>
                </a:r>
                <a:r>
                  <a:rPr lang="fr-CA" sz="4000" dirty="0" err="1"/>
                  <a:t>Learn</a:t>
                </a:r>
                <a:r>
                  <a:rPr lang="fr-CA" sz="4000" dirty="0"/>
                  <a:t>, la méthode d’évaluation utilisée par défaut est nommée « </a:t>
                </a:r>
                <a:r>
                  <a:rPr lang="fr-CA" sz="4000" dirty="0" err="1"/>
                  <a:t>gini</a:t>
                </a:r>
                <a:r>
                  <a:rPr lang="fr-CA" sz="4000" dirty="0"/>
                  <a:t> » et utilise le calcul suivant :</a:t>
                </a:r>
              </a:p>
              <a:p>
                <a:endParaRPr lang="fr-CA" sz="4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sz="32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fr-CA" sz="32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fr-CA" sz="3200" b="1" i="1" smtClean="0">
                              <a:solidFill>
                                <a:srgbClr val="08519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fr-CA" sz="3200" b="1" i="1">
                                  <a:solidFill>
                                    <a:srgbClr val="08519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CA" sz="3200" b="1" i="1">
                                  <a:solidFill>
                                    <a:srgbClr val="08519C"/>
                                  </a:solidFill>
                                  <a:latin typeface="Cambria Math" panose="02040503050406030204" pitchFamily="18" charset="0"/>
                                </a:rPr>
                                <m:t>𝒑𝒓𝒐𝒃𝒂𝒃𝒊𝒍𝒊𝒕</m:t>
                              </m:r>
                              <m:r>
                                <a:rPr lang="fr-CA" sz="3200" b="1" i="1">
                                  <a:solidFill>
                                    <a:srgbClr val="08519C"/>
                                  </a:solidFill>
                                  <a:latin typeface="Cambria Math" panose="02040503050406030204" pitchFamily="18" charset="0"/>
                                </a:rPr>
                                <m:t>é </m:t>
                              </m:r>
                              <m:r>
                                <a:rPr lang="fr-CA" sz="3200" b="1" i="1">
                                  <a:solidFill>
                                    <a:srgbClr val="08519C"/>
                                  </a:solidFill>
                                  <a:latin typeface="Cambria Math" panose="02040503050406030204" pitchFamily="18" charset="0"/>
                                </a:rPr>
                                <m:t>𝒅𝒆</m:t>
                              </m:r>
                              <m:r>
                                <a:rPr lang="fr-CA" sz="3200" b="1" i="1">
                                  <a:solidFill>
                                    <a:srgbClr val="08519C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CA" sz="3200" b="1" i="1">
                                  <a:solidFill>
                                    <a:srgbClr val="08519C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  <m:r>
                                <a:rPr lang="fr-CA" sz="3200" b="1" i="1">
                                  <a:solidFill>
                                    <a:srgbClr val="08519C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fr-CA" sz="3200" b="1" i="1" smtClean="0">
                                  <a:solidFill>
                                    <a:srgbClr val="08519C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</m:d>
                        </m:e>
                        <m:sup>
                          <m:r>
                            <a:rPr lang="fr-CA" sz="3200" b="1" i="1" smtClean="0">
                              <a:solidFill>
                                <a:srgbClr val="08519C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fr-CA" sz="32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fr-CA" sz="3200" b="1" i="1">
                              <a:solidFill>
                                <a:srgbClr val="08519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fr-CA" sz="3200" b="1" i="1">
                                  <a:solidFill>
                                    <a:srgbClr val="08519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CA" sz="3200" b="1" i="1">
                                  <a:solidFill>
                                    <a:srgbClr val="08519C"/>
                                  </a:solidFill>
                                  <a:latin typeface="Cambria Math" panose="02040503050406030204" pitchFamily="18" charset="0"/>
                                </a:rPr>
                                <m:t>𝒑𝒓𝒐𝒃𝒂𝒃𝒊𝒍𝒊𝒕</m:t>
                              </m:r>
                              <m:r>
                                <a:rPr lang="fr-CA" sz="3200" b="1" i="1">
                                  <a:solidFill>
                                    <a:srgbClr val="08519C"/>
                                  </a:solidFill>
                                  <a:latin typeface="Cambria Math" panose="02040503050406030204" pitchFamily="18" charset="0"/>
                                </a:rPr>
                                <m:t>é </m:t>
                              </m:r>
                              <m:r>
                                <a:rPr lang="fr-CA" sz="3200" b="1" i="1">
                                  <a:solidFill>
                                    <a:srgbClr val="08519C"/>
                                  </a:solidFill>
                                  <a:latin typeface="Cambria Math" panose="02040503050406030204" pitchFamily="18" charset="0"/>
                                </a:rPr>
                                <m:t>𝒅𝒆</m:t>
                              </m:r>
                              <m:r>
                                <a:rPr lang="fr-CA" sz="3200" b="1" i="1">
                                  <a:solidFill>
                                    <a:srgbClr val="08519C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CA" sz="3200" b="1" i="1">
                                  <a:solidFill>
                                    <a:srgbClr val="08519C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  <m:r>
                                <a:rPr lang="fr-CA" sz="3200" b="1" i="1">
                                  <a:solidFill>
                                    <a:srgbClr val="08519C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fr-CA" sz="3200" b="1" i="1" smtClean="0">
                                  <a:solidFill>
                                    <a:srgbClr val="08519C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d>
                        </m:e>
                        <m:sup>
                          <m:r>
                            <a:rPr lang="fr-CA" sz="3200" b="1" i="1">
                              <a:solidFill>
                                <a:srgbClr val="08519C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</m:oMath>
                  </m:oMathPara>
                </a14:m>
                <a:endParaRPr lang="fr-CA" sz="3200" b="1" dirty="0">
                  <a:solidFill>
                    <a:srgbClr val="08519C"/>
                  </a:solidFill>
                </a:endParaRPr>
              </a:p>
              <a:p>
                <a:endParaRPr lang="fr-CA" sz="4000" dirty="0"/>
              </a:p>
              <a:p>
                <a:r>
                  <a:rPr lang="fr-CA" sz="4000" dirty="0"/>
                  <a:t>Plus le score est bas, meilleur est le candidat.</a:t>
                </a:r>
              </a:p>
              <a:p>
                <a:pPr marL="571500" indent="-57150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Si l’une des feuilles est « pure » (</a:t>
                </a:r>
                <a14:m>
                  <m:oMath xmlns:m="http://schemas.openxmlformats.org/officeDocument/2006/math">
                    <m:r>
                      <a:rPr lang="fr-CA" sz="3600" b="1" i="1">
                        <a:solidFill>
                          <a:srgbClr val="08519C"/>
                        </a:solidFill>
                        <a:latin typeface="Cambria Math" panose="02040503050406030204" pitchFamily="18" charset="0"/>
                      </a:rPr>
                      <m:t>𝒚</m:t>
                    </m:r>
                    <m:r>
                      <a:rPr lang="fr-CA" sz="3600" b="1" i="1">
                        <a:solidFill>
                          <a:srgbClr val="08519C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fr-CA" sz="3600" b="1" i="1" smtClean="0">
                        <a:solidFill>
                          <a:srgbClr val="08519C"/>
                        </a:solidFill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fr-CA" sz="3600" b="1" dirty="0">
                    <a:solidFill>
                      <a:srgbClr val="08519C"/>
                    </a:solidFill>
                  </a:rPr>
                  <a:t> </a:t>
                </a:r>
                <a:r>
                  <a:rPr lang="fr-CA" sz="3600" dirty="0"/>
                  <a:t>pour tous les cas ou </a:t>
                </a:r>
                <a14:m>
                  <m:oMath xmlns:m="http://schemas.openxmlformats.org/officeDocument/2006/math">
                    <m:r>
                      <a:rPr lang="fr-CA" sz="3600" b="1" i="1">
                        <a:solidFill>
                          <a:srgbClr val="08519C"/>
                        </a:solidFill>
                        <a:latin typeface="Cambria Math" panose="02040503050406030204" pitchFamily="18" charset="0"/>
                      </a:rPr>
                      <m:t>𝒚</m:t>
                    </m:r>
                    <m:r>
                      <a:rPr lang="fr-CA" sz="3600" b="1" i="1">
                        <a:solidFill>
                          <a:srgbClr val="08519C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fr-CA" sz="3600" b="1" i="1" smtClean="0">
                        <a:solidFill>
                          <a:srgbClr val="08519C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fr-CA" sz="3600" dirty="0"/>
                  <a:t> pour tous les cas), alors le score </a:t>
                </a:r>
                <a:r>
                  <a:rPr lang="fr-CA" sz="3600" dirty="0" err="1"/>
                  <a:t>gini</a:t>
                </a:r>
                <a:r>
                  <a:rPr lang="fr-CA" sz="3600" dirty="0"/>
                  <a:t> est de « 0 ».</a:t>
                </a:r>
              </a:p>
              <a:p>
                <a:pPr marL="571500" indent="-57150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Si dans 50 % des cas </a:t>
                </a:r>
                <a14:m>
                  <m:oMath xmlns:m="http://schemas.openxmlformats.org/officeDocument/2006/math">
                    <m:r>
                      <a:rPr lang="fr-CA" sz="3600" b="1" i="1">
                        <a:solidFill>
                          <a:srgbClr val="08519C"/>
                        </a:solidFill>
                        <a:latin typeface="Cambria Math" panose="02040503050406030204" pitchFamily="18" charset="0"/>
                      </a:rPr>
                      <m:t>𝒚</m:t>
                    </m:r>
                    <m:r>
                      <a:rPr lang="fr-CA" sz="3600" b="1" i="1">
                        <a:solidFill>
                          <a:srgbClr val="08519C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fr-CA" sz="3600" b="1" i="1">
                        <a:solidFill>
                          <a:srgbClr val="08519C"/>
                        </a:solidFill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fr-CA" sz="3600" dirty="0"/>
                  <a:t>, alors le score </a:t>
                </a:r>
                <a:r>
                  <a:rPr lang="fr-CA" sz="3600" dirty="0" err="1"/>
                  <a:t>gini</a:t>
                </a:r>
                <a:r>
                  <a:rPr lang="fr-CA" sz="3600" dirty="0"/>
                  <a:t> est de « 0.5 ».</a:t>
                </a:r>
              </a:p>
              <a:p>
                <a:pPr marL="571500" indent="-571500">
                  <a:buFont typeface="Wingdings" panose="05000000000000000000" pitchFamily="2" charset="2"/>
                  <a:buChar char="Ø"/>
                </a:pPr>
                <a:endParaRPr lang="fr-CA" sz="3600" dirty="0"/>
              </a:p>
              <a:p>
                <a:r>
                  <a:rPr lang="fr-CA" sz="3600" dirty="0"/>
                  <a:t>Comme les côtés « Oui » et « Non » ne sont pas nécessairement de même taille, on prend la moyenne pondérée des deux.</a:t>
                </a:r>
              </a:p>
              <a:p>
                <a:endParaRPr lang="fr-CA" sz="3600" dirty="0"/>
              </a:p>
              <a:p>
                <a:r>
                  <a:rPr lang="fr-CA" sz="3600" dirty="0"/>
                  <a:t>Exemple. Ici, on a :</a:t>
                </a:r>
              </a:p>
              <a:p>
                <a:pPr marL="571500" indent="-57150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Oui 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sz="3200" b="1" i="1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fr-CA" sz="3200" b="1" i="1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fr-CA" sz="3200" b="1" i="1">
                              <a:solidFill>
                                <a:srgbClr val="08519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fr-CA" sz="3200" b="1" i="1">
                                  <a:solidFill>
                                    <a:srgbClr val="08519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fr-CA" sz="3200" b="1" i="1" smtClean="0">
                                      <a:solidFill>
                                        <a:srgbClr val="08519C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CA" sz="3200" b="1" i="1" smtClean="0">
                                      <a:solidFill>
                                        <a:srgbClr val="08519C"/>
                                      </a:solidFill>
                                      <a:latin typeface="Cambria Math" panose="02040503050406030204" pitchFamily="18" charset="0"/>
                                    </a:rPr>
                                    <m:t>𝟏𝟎</m:t>
                                  </m:r>
                                </m:num>
                                <m:den>
                                  <m:r>
                                    <a:rPr lang="fr-CA" sz="3200" b="1" i="1" smtClean="0">
                                      <a:solidFill>
                                        <a:srgbClr val="08519C"/>
                                      </a:solidFill>
                                      <a:latin typeface="Cambria Math" panose="02040503050406030204" pitchFamily="18" charset="0"/>
                                    </a:rPr>
                                    <m:t>𝟏𝟎</m:t>
                                  </m:r>
                                  <m:r>
                                    <a:rPr lang="fr-CA" sz="3200" b="1" i="1" smtClean="0">
                                      <a:solidFill>
                                        <a:srgbClr val="08519C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fr-CA" sz="3200" b="1" i="1" smtClean="0">
                                      <a:solidFill>
                                        <a:srgbClr val="08519C"/>
                                      </a:solidFill>
                                      <a:latin typeface="Cambria Math" panose="02040503050406030204" pitchFamily="18" charset="0"/>
                                    </a:rPr>
                                    <m:t>𝟑𝟎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fr-CA" sz="3200" b="1" i="1">
                              <a:solidFill>
                                <a:srgbClr val="08519C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fr-CA" sz="32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fr-CA" sz="3200" b="1" i="1">
                              <a:solidFill>
                                <a:srgbClr val="08519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fr-CA" sz="3200" b="1" i="1">
                                  <a:solidFill>
                                    <a:srgbClr val="08519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fr-CA" sz="3200" b="1" i="1">
                                      <a:solidFill>
                                        <a:srgbClr val="08519C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CA" sz="3200" b="1" i="1" smtClean="0">
                                      <a:solidFill>
                                        <a:srgbClr val="08519C"/>
                                      </a:solidFill>
                                      <a:latin typeface="Cambria Math" panose="02040503050406030204" pitchFamily="18" charset="0"/>
                                    </a:rPr>
                                    <m:t>𝟑𝟎</m:t>
                                  </m:r>
                                </m:num>
                                <m:den>
                                  <m:r>
                                    <a:rPr lang="fr-CA" sz="3200" b="1" i="1">
                                      <a:solidFill>
                                        <a:srgbClr val="08519C"/>
                                      </a:solidFill>
                                      <a:latin typeface="Cambria Math" panose="02040503050406030204" pitchFamily="18" charset="0"/>
                                    </a:rPr>
                                    <m:t>𝟏𝟎</m:t>
                                  </m:r>
                                  <m:r>
                                    <a:rPr lang="fr-CA" sz="3200" b="1" i="1">
                                      <a:solidFill>
                                        <a:srgbClr val="08519C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fr-CA" sz="3200" b="1" i="1">
                                      <a:solidFill>
                                        <a:srgbClr val="08519C"/>
                                      </a:solidFill>
                                      <a:latin typeface="Cambria Math" panose="02040503050406030204" pitchFamily="18" charset="0"/>
                                    </a:rPr>
                                    <m:t>𝟑𝟎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fr-CA" sz="3200" b="1" i="1">
                              <a:solidFill>
                                <a:srgbClr val="08519C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fr-CA" sz="32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CA" sz="32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fr-CA" sz="32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fr-CA" sz="32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fr-CA" sz="32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fr-CA" sz="32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𝟎𝟔𝟐𝟓</m:t>
                      </m:r>
                      <m:r>
                        <a:rPr lang="fr-CA" sz="32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fr-CA" sz="32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fr-CA" sz="32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fr-CA" sz="32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𝟓𝟔𝟐𝟓</m:t>
                      </m:r>
                      <m:r>
                        <a:rPr lang="fr-CA" sz="32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CA" sz="32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fr-CA" sz="32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fr-CA" sz="32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𝟑𝟕𝟓</m:t>
                      </m:r>
                    </m:oMath>
                  </m:oMathPara>
                </a14:m>
                <a:endParaRPr lang="fr-CA" sz="3200" dirty="0"/>
              </a:p>
              <a:p>
                <a:endParaRPr lang="fr-CA" sz="4000" dirty="0"/>
              </a:p>
              <a:p>
                <a:pPr marL="571500" indent="-57150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Non 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sz="3200" b="1" i="1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fr-CA" sz="3200" b="1" i="1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fr-CA" sz="3200" b="1" i="1">
                              <a:solidFill>
                                <a:srgbClr val="08519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fr-CA" sz="3200" b="1" i="1">
                                  <a:solidFill>
                                    <a:srgbClr val="08519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fr-CA" sz="3200" b="1" i="1">
                                      <a:solidFill>
                                        <a:srgbClr val="08519C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CA" sz="3200" b="1" i="1" smtClean="0">
                                      <a:solidFill>
                                        <a:srgbClr val="08519C"/>
                                      </a:solidFill>
                                      <a:latin typeface="Cambria Math" panose="02040503050406030204" pitchFamily="18" charset="0"/>
                                    </a:rPr>
                                    <m:t>𝟓</m:t>
                                  </m:r>
                                </m:num>
                                <m:den>
                                  <m:r>
                                    <a:rPr lang="fr-CA" sz="3200" b="1" i="1" smtClean="0">
                                      <a:solidFill>
                                        <a:srgbClr val="08519C"/>
                                      </a:solidFill>
                                      <a:latin typeface="Cambria Math" panose="02040503050406030204" pitchFamily="18" charset="0"/>
                                    </a:rPr>
                                    <m:t>𝟓</m:t>
                                  </m:r>
                                  <m:r>
                                    <a:rPr lang="fr-CA" sz="3200" b="1" i="1">
                                      <a:solidFill>
                                        <a:srgbClr val="08519C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fr-CA" sz="3200" b="1" i="1" smtClean="0">
                                      <a:solidFill>
                                        <a:srgbClr val="08519C"/>
                                      </a:solidFill>
                                      <a:latin typeface="Cambria Math" panose="02040503050406030204" pitchFamily="18" charset="0"/>
                                    </a:rPr>
                                    <m:t>𝟐𝟓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fr-CA" sz="3200" b="1" i="1">
                              <a:solidFill>
                                <a:srgbClr val="08519C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fr-CA" sz="3200" b="1" i="1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fr-CA" sz="3200" b="1" i="1">
                              <a:solidFill>
                                <a:srgbClr val="08519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fr-CA" sz="3200" b="1" i="1">
                                  <a:solidFill>
                                    <a:srgbClr val="08519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fr-CA" sz="3200" b="1" i="1">
                                      <a:solidFill>
                                        <a:srgbClr val="08519C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CA" sz="3200" b="1" i="1" smtClean="0">
                                      <a:solidFill>
                                        <a:srgbClr val="08519C"/>
                                      </a:solidFill>
                                      <a:latin typeface="Cambria Math" panose="02040503050406030204" pitchFamily="18" charset="0"/>
                                    </a:rPr>
                                    <m:t>𝟐𝟓</m:t>
                                  </m:r>
                                </m:num>
                                <m:den>
                                  <m:r>
                                    <a:rPr lang="fr-CA" sz="3200" b="1" i="1" smtClean="0">
                                      <a:solidFill>
                                        <a:srgbClr val="08519C"/>
                                      </a:solidFill>
                                      <a:latin typeface="Cambria Math" panose="02040503050406030204" pitchFamily="18" charset="0"/>
                                    </a:rPr>
                                    <m:t>𝟓</m:t>
                                  </m:r>
                                  <m:r>
                                    <a:rPr lang="fr-CA" sz="3200" b="1" i="1">
                                      <a:solidFill>
                                        <a:srgbClr val="08519C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fr-CA" sz="3200" b="1" i="1" smtClean="0">
                                      <a:solidFill>
                                        <a:srgbClr val="08519C"/>
                                      </a:solidFill>
                                      <a:latin typeface="Cambria Math" panose="02040503050406030204" pitchFamily="18" charset="0"/>
                                    </a:rPr>
                                    <m:t>𝟐𝟓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fr-CA" sz="3200" b="1" i="1">
                              <a:solidFill>
                                <a:srgbClr val="08519C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fr-CA" sz="3200" b="1" i="1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CA" sz="3200" b="1" i="1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fr-CA" sz="3200" b="1" i="1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fr-CA" sz="3200" b="1" i="1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fr-CA" sz="3200" b="1" i="1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fr-CA" sz="32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𝟎𝟐𝟕𝟖</m:t>
                      </m:r>
                      <m:r>
                        <a:rPr lang="fr-CA" sz="3200" b="1" i="1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fr-CA" sz="3200" b="1" i="1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fr-CA" sz="3200" b="1" i="1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..</m:t>
                      </m:r>
                      <m:r>
                        <a:rPr lang="fr-CA" sz="32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𝟔𝟗𝟒𝟒</m:t>
                      </m:r>
                      <m:r>
                        <a:rPr lang="fr-CA" sz="3200" b="1" i="1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CA" sz="3200" b="1" i="1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fr-CA" sz="3200" b="1" i="1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fr-CA" sz="32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𝟐𝟕𝟖</m:t>
                      </m:r>
                    </m:oMath>
                  </m:oMathPara>
                </a14:m>
                <a:endParaRPr lang="fr-CA" sz="3200" dirty="0"/>
              </a:p>
              <a:p>
                <a:pPr marL="457200" indent="-457200">
                  <a:buFont typeface="Wingdings" panose="05000000000000000000" pitchFamily="2" charset="2"/>
                  <a:buChar char="Ø"/>
                </a:pPr>
                <a:endParaRPr lang="fr-CA" sz="3200" dirty="0"/>
              </a:p>
              <a:p>
                <a:pPr marL="457200" indent="-45720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Moyenne pondérée 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sz="36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𝑺𝒄𝒐𝒓𝒆</m:t>
                      </m:r>
                      <m:r>
                        <a:rPr lang="fr-CA" sz="36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CA" sz="36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𝒈𝒊𝒏𝒊</m:t>
                      </m:r>
                      <m:r>
                        <a:rPr lang="fr-CA" sz="36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CA" sz="36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fr-CA" sz="36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fr-CA" sz="36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𝟑𝟕𝟓</m:t>
                      </m:r>
                      <m:d>
                        <m:dPr>
                          <m:ctrlPr>
                            <a:rPr lang="fr-CA" sz="3600" b="1" i="1" smtClean="0">
                              <a:solidFill>
                                <a:srgbClr val="08519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fr-CA" sz="3600" b="1" i="1" smtClean="0">
                                  <a:solidFill>
                                    <a:srgbClr val="08519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CA" sz="3600" b="1" i="1" smtClean="0">
                                  <a:solidFill>
                                    <a:srgbClr val="08519C"/>
                                  </a:solidFill>
                                  <a:latin typeface="Cambria Math" panose="02040503050406030204" pitchFamily="18" charset="0"/>
                                </a:rPr>
                                <m:t>𝟒𝟎</m:t>
                              </m:r>
                            </m:num>
                            <m:den>
                              <m:r>
                                <a:rPr lang="fr-CA" sz="3600" b="1" i="1" smtClean="0">
                                  <a:solidFill>
                                    <a:srgbClr val="08519C"/>
                                  </a:solidFill>
                                  <a:latin typeface="Cambria Math" panose="02040503050406030204" pitchFamily="18" charset="0"/>
                                </a:rPr>
                                <m:t>𝟒𝟎</m:t>
                              </m:r>
                              <m:r>
                                <a:rPr lang="fr-CA" sz="3600" b="1" i="1" smtClean="0">
                                  <a:solidFill>
                                    <a:srgbClr val="08519C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fr-CA" sz="3600" b="1" i="1" smtClean="0">
                                  <a:solidFill>
                                    <a:srgbClr val="08519C"/>
                                  </a:solidFill>
                                  <a:latin typeface="Cambria Math" panose="02040503050406030204" pitchFamily="18" charset="0"/>
                                </a:rPr>
                                <m:t>𝟑𝟎</m:t>
                              </m:r>
                            </m:den>
                          </m:f>
                        </m:e>
                      </m:d>
                      <m:r>
                        <a:rPr lang="fr-CA" sz="36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CA" sz="32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fr-CA" sz="32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fr-CA" sz="32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𝟐𝟕𝟖</m:t>
                      </m:r>
                      <m:d>
                        <m:dPr>
                          <m:ctrlPr>
                            <a:rPr lang="fr-CA" sz="3200" b="1" i="1">
                              <a:solidFill>
                                <a:srgbClr val="08519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fr-CA" sz="3200" b="1" i="1">
                                  <a:solidFill>
                                    <a:srgbClr val="08519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CA" sz="3200" b="1" i="1" smtClean="0">
                                  <a:solidFill>
                                    <a:srgbClr val="08519C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  <m:r>
                                <a:rPr lang="fr-CA" sz="3200" b="1" i="1">
                                  <a:solidFill>
                                    <a:srgbClr val="08519C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num>
                            <m:den>
                              <m:r>
                                <a:rPr lang="fr-CA" sz="3200" b="1" i="1">
                                  <a:solidFill>
                                    <a:srgbClr val="08519C"/>
                                  </a:solidFill>
                                  <a:latin typeface="Cambria Math" panose="02040503050406030204" pitchFamily="18" charset="0"/>
                                </a:rPr>
                                <m:t>𝟒𝟎</m:t>
                              </m:r>
                              <m:r>
                                <a:rPr lang="fr-CA" sz="3200" b="1" i="1">
                                  <a:solidFill>
                                    <a:srgbClr val="08519C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fr-CA" sz="3200" b="1" i="1">
                                  <a:solidFill>
                                    <a:srgbClr val="08519C"/>
                                  </a:solidFill>
                                  <a:latin typeface="Cambria Math" panose="02040503050406030204" pitchFamily="18" charset="0"/>
                                </a:rPr>
                                <m:t>𝟑𝟎</m:t>
                              </m:r>
                            </m:den>
                          </m:f>
                        </m:e>
                      </m:d>
                      <m:r>
                        <a:rPr lang="fr-CA" sz="32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CA" sz="32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fr-CA" sz="32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fr-CA" sz="32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𝟑𝟑𝟑</m:t>
                      </m:r>
                    </m:oMath>
                  </m:oMathPara>
                </a14:m>
                <a:endParaRPr lang="fr-CA" sz="32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E6B5873-081D-4DC7-8B0F-202256DDFD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-3038"/>
                <a:ext cx="12192000" cy="21939724"/>
              </a:xfrm>
              <a:prstGeom prst="rect">
                <a:avLst/>
              </a:prstGeom>
              <a:blipFill>
                <a:blip r:embed="rId3"/>
                <a:stretch>
                  <a:fillRect l="-1750" r="-1150"/>
                </a:stretch>
              </a:blipFill>
              <a:ln w="76200">
                <a:noFill/>
              </a:ln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0BF90876-7C67-4A96-BC14-4697C12008DE}"/>
                  </a:ext>
                </a:extLst>
              </p:cNvPr>
              <p:cNvSpPr/>
              <p:nvPr/>
            </p:nvSpPr>
            <p:spPr>
              <a:xfrm>
                <a:off x="5166852" y="280219"/>
                <a:ext cx="1858296" cy="185829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CA" sz="3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CA" sz="36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fr-CA" sz="3600" i="1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fr-CA" sz="3600" i="1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fr-CA" sz="3600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0BF90876-7C67-4A96-BC14-4697C12008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6852" y="280219"/>
                <a:ext cx="1858296" cy="185829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5818E394-5817-4E27-9F1A-DB5EA5B79ECF}"/>
              </a:ext>
            </a:extLst>
          </p:cNvPr>
          <p:cNvCxnSpPr>
            <a:cxnSpLocks/>
            <a:stCxn id="2" idx="2"/>
          </p:cNvCxnSpPr>
          <p:nvPr/>
        </p:nvCxnSpPr>
        <p:spPr>
          <a:xfrm rot="5400000">
            <a:off x="3782507" y="1291282"/>
            <a:ext cx="1466261" cy="3160727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78CBEBD8-95AD-48EA-AB2E-B18AE4CBCC23}"/>
              </a:ext>
            </a:extLst>
          </p:cNvPr>
          <p:cNvCxnSpPr>
            <a:cxnSpLocks/>
            <a:stCxn id="2" idx="2"/>
          </p:cNvCxnSpPr>
          <p:nvPr/>
        </p:nvCxnSpPr>
        <p:spPr>
          <a:xfrm rot="16200000" flipH="1">
            <a:off x="6943234" y="1291280"/>
            <a:ext cx="1466261" cy="3160729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7F1EF288-F243-49D9-85B8-C135C3CC56AB}"/>
              </a:ext>
            </a:extLst>
          </p:cNvPr>
          <p:cNvSpPr txBox="1"/>
          <p:nvPr/>
        </p:nvSpPr>
        <p:spPr>
          <a:xfrm>
            <a:off x="8053924" y="2086282"/>
            <a:ext cx="12028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sz="4000" dirty="0"/>
              <a:t>Non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5C4D1A-43A5-43E1-A714-246D473E4C01}"/>
              </a:ext>
            </a:extLst>
          </p:cNvPr>
          <p:cNvSpPr txBox="1"/>
          <p:nvPr/>
        </p:nvSpPr>
        <p:spPr>
          <a:xfrm>
            <a:off x="2935272" y="2086282"/>
            <a:ext cx="17670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4000" dirty="0"/>
              <a:t>Oui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1D921A9-2959-494B-B285-1851887115F2}"/>
                  </a:ext>
                </a:extLst>
              </p:cNvPr>
              <p:cNvSpPr txBox="1"/>
              <p:nvPr/>
            </p:nvSpPr>
            <p:spPr>
              <a:xfrm>
                <a:off x="784192" y="3604775"/>
                <a:ext cx="215108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CA" sz="40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fr-CA" sz="40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CA" sz="40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fr-CA" sz="4000" b="1" dirty="0">
                  <a:solidFill>
                    <a:srgbClr val="08519C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1D921A9-2959-494B-B285-1851887115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192" y="3604775"/>
                <a:ext cx="2151080" cy="7078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4B9B7E4-333B-422C-98FE-F260D04626F9}"/>
                  </a:ext>
                </a:extLst>
              </p:cNvPr>
              <p:cNvSpPr txBox="1"/>
              <p:nvPr/>
            </p:nvSpPr>
            <p:spPr>
              <a:xfrm>
                <a:off x="2935272" y="3604775"/>
                <a:ext cx="201930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fr-CA" sz="40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fr-CA" sz="40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CA" sz="40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fr-CA" sz="4000" b="1" dirty="0">
                  <a:solidFill>
                    <a:srgbClr val="08519C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4B9B7E4-333B-422C-98FE-F260D04626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5272" y="3604775"/>
                <a:ext cx="2019300" cy="70788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F7F2838-057E-4103-8A40-B0128C17FD92}"/>
                  </a:ext>
                </a:extLst>
              </p:cNvPr>
              <p:cNvSpPr txBox="1"/>
              <p:nvPr/>
            </p:nvSpPr>
            <p:spPr>
              <a:xfrm>
                <a:off x="784193" y="4312661"/>
                <a:ext cx="201930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CA" sz="40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fr-CA" sz="40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CA" sz="40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𝟏𝟎</m:t>
                      </m:r>
                    </m:oMath>
                  </m:oMathPara>
                </a14:m>
                <a:endParaRPr lang="fr-CA" sz="4000" b="1" dirty="0">
                  <a:solidFill>
                    <a:srgbClr val="08519C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F7F2838-057E-4103-8A40-B0128C17FD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193" y="4312661"/>
                <a:ext cx="2019300" cy="70788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E6C5626-E2E9-4E4F-A800-A5A3002754D9}"/>
                  </a:ext>
                </a:extLst>
              </p:cNvPr>
              <p:cNvSpPr txBox="1"/>
              <p:nvPr/>
            </p:nvSpPr>
            <p:spPr>
              <a:xfrm>
                <a:off x="2935272" y="4298521"/>
                <a:ext cx="201930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fr-CA" sz="40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fr-CA" sz="40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CA" sz="40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𝟑𝟎</m:t>
                      </m:r>
                    </m:oMath>
                  </m:oMathPara>
                </a14:m>
                <a:endParaRPr lang="fr-CA" sz="4000" b="1" dirty="0">
                  <a:solidFill>
                    <a:srgbClr val="08519C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E6C5626-E2E9-4E4F-A800-A5A3002754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5272" y="4298521"/>
                <a:ext cx="2019300" cy="70788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C0B9B54-3A6A-404D-9D36-A0557F6D14CC}"/>
                  </a:ext>
                </a:extLst>
              </p:cNvPr>
              <p:cNvSpPr txBox="1"/>
              <p:nvPr/>
            </p:nvSpPr>
            <p:spPr>
              <a:xfrm>
                <a:off x="7105651" y="3630597"/>
                <a:ext cx="215108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CA" sz="40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fr-CA" sz="40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CA" sz="40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fr-CA" sz="4000" b="1" dirty="0">
                  <a:solidFill>
                    <a:srgbClr val="08519C"/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C0B9B54-3A6A-404D-9D36-A0557F6D14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5651" y="3630597"/>
                <a:ext cx="2151080" cy="70788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C46A316-4DDA-447A-A736-B1EEFCB4BFD1}"/>
                  </a:ext>
                </a:extLst>
              </p:cNvPr>
              <p:cNvSpPr txBox="1"/>
              <p:nvPr/>
            </p:nvSpPr>
            <p:spPr>
              <a:xfrm>
                <a:off x="9256731" y="3630597"/>
                <a:ext cx="201930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fr-CA" sz="40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fr-CA" sz="40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CA" sz="40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fr-CA" sz="4000" b="1" dirty="0">
                  <a:solidFill>
                    <a:srgbClr val="08519C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C46A316-4DDA-447A-A736-B1EEFCB4BF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6731" y="3630597"/>
                <a:ext cx="2019300" cy="70788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635B733-7CD7-4224-93E1-0708B4A8083A}"/>
                  </a:ext>
                </a:extLst>
              </p:cNvPr>
              <p:cNvSpPr txBox="1"/>
              <p:nvPr/>
            </p:nvSpPr>
            <p:spPr>
              <a:xfrm>
                <a:off x="7105652" y="4338483"/>
                <a:ext cx="201930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CA" sz="40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fr-CA" sz="40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CA" sz="40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𝟓</m:t>
                      </m:r>
                    </m:oMath>
                  </m:oMathPara>
                </a14:m>
                <a:endParaRPr lang="fr-CA" sz="4000" b="1" dirty="0">
                  <a:solidFill>
                    <a:srgbClr val="08519C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635B733-7CD7-4224-93E1-0708B4A808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5652" y="4338483"/>
                <a:ext cx="2019300" cy="70788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8F5ABF2-4A59-402B-952C-6E3F9348A012}"/>
                  </a:ext>
                </a:extLst>
              </p:cNvPr>
              <p:cNvSpPr txBox="1"/>
              <p:nvPr/>
            </p:nvSpPr>
            <p:spPr>
              <a:xfrm>
                <a:off x="9256731" y="4324343"/>
                <a:ext cx="201930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fr-CA" sz="40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fr-CA" sz="40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CA" sz="40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𝟐𝟓</m:t>
                      </m:r>
                    </m:oMath>
                  </m:oMathPara>
                </a14:m>
                <a:endParaRPr lang="fr-CA" sz="4000" b="1" dirty="0">
                  <a:solidFill>
                    <a:srgbClr val="08519C"/>
                  </a:solidFill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8F5ABF2-4A59-402B-952C-6E3F9348A0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6731" y="4324343"/>
                <a:ext cx="2019300" cy="707886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321123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0" y="-678390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b="1" dirty="0"/>
              <a:t>2. ARBRES DE DÉCISIONS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E6B5873-081D-4DC7-8B0F-202256DDFDB0}"/>
                  </a:ext>
                </a:extLst>
              </p:cNvPr>
              <p:cNvSpPr txBox="1"/>
              <p:nvPr/>
            </p:nvSpPr>
            <p:spPr>
              <a:xfrm>
                <a:off x="0" y="26459"/>
                <a:ext cx="12192000" cy="20290170"/>
              </a:xfrm>
              <a:prstGeom prst="rect">
                <a:avLst/>
              </a:prstGeom>
              <a:noFill/>
              <a:ln w="76200"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CA" sz="4000" dirty="0"/>
                  <a:t>Si la caractéristique, nommons la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CA" sz="4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CA" sz="4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fr-CA" sz="40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CA" sz="4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fr-CA" sz="4000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fr-CA" sz="4000" dirty="0"/>
                  <a:t>, est </a:t>
                </a:r>
                <a:r>
                  <a:rPr lang="fr-CA" sz="4000" b="1" dirty="0"/>
                  <a:t>continue</a:t>
                </a:r>
                <a:r>
                  <a:rPr lang="fr-CA" sz="4000" dirty="0"/>
                  <a:t> (plutôt que catégorielle), on procède de la même manière.</a:t>
                </a:r>
              </a:p>
              <a:p>
                <a:pPr marL="1028700" lvl="1" indent="-571500">
                  <a:buFont typeface="Wingdings" panose="05000000000000000000" pitchFamily="2" charset="2"/>
                  <a:buChar char="Ø"/>
                </a:pPr>
                <a:r>
                  <a:rPr lang="fr-CA" sz="4000" dirty="0"/>
                  <a:t>Toutefois, pour trouver la « question candidate », on met les données de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CA" sz="4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CA" sz="4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fr-CA" sz="40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CA" sz="4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fr-CA" sz="4000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fr-CA" sz="40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CA" sz="4000" dirty="0"/>
                  <a:t>en ordre croissant et les « valeurs » considérées pour les questions sont les moyennes de données consécutives.</a:t>
                </a:r>
              </a:p>
              <a:p>
                <a:endParaRPr lang="fr-CA" sz="4000" dirty="0"/>
              </a:p>
              <a:p>
                <a:r>
                  <a:rPr lang="fr-CA" sz="4000" dirty="0"/>
                  <a:t>Par exemple, si on avait (entre autres)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fr-CA" sz="40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CA" sz="4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fr-CA" sz="4000" b="0" i="1" smtClean="0">
                            <a:latin typeface="Cambria Math" panose="02040503050406030204" pitchFamily="18" charset="0"/>
                          </a:rPr>
                          <m:t>9</m:t>
                        </m:r>
                      </m:sub>
                      <m:sup>
                        <m:r>
                          <a:rPr lang="fr-CA" sz="4000" b="0" i="1" smtClean="0">
                            <a:latin typeface="Cambria Math" panose="02040503050406030204" pitchFamily="18" charset="0"/>
                          </a:rPr>
                          <m:t>(2)</m:t>
                        </m:r>
                      </m:sup>
                    </m:sSubSup>
                    <m:r>
                      <a:rPr lang="fr-CA" sz="4000" b="0" i="1" smtClean="0">
                        <a:latin typeface="Cambria Math" panose="02040503050406030204" pitchFamily="18" charset="0"/>
                      </a:rPr>
                      <m:t>=35</m:t>
                    </m:r>
                  </m:oMath>
                </a14:m>
                <a:r>
                  <a:rPr lang="fr-CA" sz="4000" dirty="0"/>
                  <a:t> et </a:t>
                </a:r>
                <a:br>
                  <a:rPr lang="fr-CA" sz="4000" dirty="0"/>
                </a:br>
                <a14:m>
                  <m:oMath xmlns:m="http://schemas.openxmlformats.org/officeDocument/2006/math">
                    <m:sSubSup>
                      <m:sSubSupPr>
                        <m:ctrlPr>
                          <a:rPr lang="fr-CA" sz="4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CA" sz="4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fr-CA" sz="40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  <m:sup>
                        <m:r>
                          <a:rPr lang="fr-CA" sz="4000" i="1">
                            <a:latin typeface="Cambria Math" panose="02040503050406030204" pitchFamily="18" charset="0"/>
                          </a:rPr>
                          <m:t>(2)</m:t>
                        </m:r>
                      </m:sup>
                    </m:sSubSup>
                    <m:r>
                      <a:rPr lang="fr-CA" sz="4000" i="1">
                        <a:latin typeface="Cambria Math" panose="02040503050406030204" pitchFamily="18" charset="0"/>
                      </a:rPr>
                      <m:t>=3</m:t>
                    </m:r>
                    <m:r>
                      <a:rPr lang="fr-CA" sz="4000" b="0" i="1" smtClean="0">
                        <a:latin typeface="Cambria Math" panose="02040503050406030204" pitchFamily="18" charset="0"/>
                      </a:rPr>
                      <m:t>7</m:t>
                    </m:r>
                    <m:r>
                      <a:rPr lang="fr-CA" sz="40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CA" sz="4000" dirty="0"/>
                  <a:t>, on pourrait avoir la situation suivante :</a:t>
                </a:r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r>
                  <a:rPr lang="fr-CA" sz="4000" dirty="0"/>
                  <a:t>Et on a alors :</a:t>
                </a:r>
              </a:p>
              <a:p>
                <a:endParaRPr lang="fr-CA" sz="4000" dirty="0"/>
              </a:p>
              <a:p>
                <a:pPr marL="571500" indent="-57150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Oui 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sz="3200" b="1" i="1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fr-CA" sz="3200" b="1" i="1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fr-CA" sz="3200" b="1" i="1">
                              <a:solidFill>
                                <a:srgbClr val="08519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fr-CA" sz="3200" b="1" i="1">
                                  <a:solidFill>
                                    <a:srgbClr val="08519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fr-CA" sz="3200" b="1" i="1">
                                      <a:solidFill>
                                        <a:srgbClr val="08519C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CA" sz="3200" b="1" i="1">
                                      <a:solidFill>
                                        <a:srgbClr val="08519C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  <m:r>
                                    <a:rPr lang="fr-CA" sz="3200" b="1" i="1" smtClean="0">
                                      <a:solidFill>
                                        <a:srgbClr val="08519C"/>
                                      </a:solidFill>
                                      <a:latin typeface="Cambria Math" panose="02040503050406030204" pitchFamily="18" charset="0"/>
                                    </a:rPr>
                                    <m:t>𝟒</m:t>
                                  </m:r>
                                </m:num>
                                <m:den>
                                  <m:r>
                                    <a:rPr lang="fr-CA" sz="3200" b="1" i="1" smtClean="0">
                                      <a:solidFill>
                                        <a:srgbClr val="08519C"/>
                                      </a:solidFill>
                                      <a:latin typeface="Cambria Math" panose="02040503050406030204" pitchFamily="18" charset="0"/>
                                    </a:rPr>
                                    <m:t>𝟏𝟒</m:t>
                                  </m:r>
                                  <m:r>
                                    <a:rPr lang="fr-CA" sz="3200" b="1" i="1">
                                      <a:solidFill>
                                        <a:srgbClr val="08519C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fr-CA" sz="3200" b="1" i="1" smtClean="0">
                                      <a:solidFill>
                                        <a:srgbClr val="08519C"/>
                                      </a:solidFill>
                                      <a:latin typeface="Cambria Math" panose="02040503050406030204" pitchFamily="18" charset="0"/>
                                    </a:rPr>
                                    <m:t>𝟏𝟔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fr-CA" sz="3200" b="1" i="1">
                              <a:solidFill>
                                <a:srgbClr val="08519C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fr-CA" sz="3200" b="1" i="1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fr-CA" sz="3200" b="1" i="1">
                              <a:solidFill>
                                <a:srgbClr val="08519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fr-CA" sz="3200" b="1" i="1">
                                  <a:solidFill>
                                    <a:srgbClr val="08519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fr-CA" sz="3200" b="1" i="1">
                                      <a:solidFill>
                                        <a:srgbClr val="08519C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CA" sz="3200" b="1" i="1" smtClean="0">
                                      <a:solidFill>
                                        <a:srgbClr val="08519C"/>
                                      </a:solidFill>
                                      <a:latin typeface="Cambria Math" panose="02040503050406030204" pitchFamily="18" charset="0"/>
                                    </a:rPr>
                                    <m:t>𝟏𝟔</m:t>
                                  </m:r>
                                </m:num>
                                <m:den>
                                  <m:r>
                                    <a:rPr lang="fr-CA" sz="3200" b="1" i="1" smtClean="0">
                                      <a:solidFill>
                                        <a:srgbClr val="08519C"/>
                                      </a:solidFill>
                                      <a:latin typeface="Cambria Math" panose="02040503050406030204" pitchFamily="18" charset="0"/>
                                    </a:rPr>
                                    <m:t>𝟏𝟒</m:t>
                                  </m:r>
                                  <m:r>
                                    <a:rPr lang="fr-CA" sz="3200" b="1" i="1">
                                      <a:solidFill>
                                        <a:srgbClr val="08519C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fr-CA" sz="3200" b="1" i="1" smtClean="0">
                                      <a:solidFill>
                                        <a:srgbClr val="08519C"/>
                                      </a:solidFill>
                                      <a:latin typeface="Cambria Math" panose="02040503050406030204" pitchFamily="18" charset="0"/>
                                    </a:rPr>
                                    <m:t>𝟏𝟔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fr-CA" sz="3200" b="1" i="1">
                              <a:solidFill>
                                <a:srgbClr val="08519C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fr-CA" sz="3200" b="1" i="1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CA" sz="3200" b="1" i="1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fr-CA" sz="3200" b="1" i="1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fr-CA" sz="3200" b="1" i="1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fr-CA" sz="3200" b="1" i="1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fr-CA" sz="32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𝟐𝟏𝟕𝟖</m:t>
                      </m:r>
                      <m:r>
                        <a:rPr lang="fr-CA" sz="3200" b="1" i="1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fr-CA" sz="3200" b="1" i="1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fr-CA" sz="3200" b="1" i="1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fr-CA" sz="32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𝟐𝟖𝟒𝟒</m:t>
                      </m:r>
                      <m:r>
                        <a:rPr lang="fr-CA" sz="3200" b="1" i="1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CA" sz="3200" b="1" i="1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fr-CA" sz="3200" b="1" i="1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fr-CA" sz="32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𝟒𝟗𝟖</m:t>
                      </m:r>
                    </m:oMath>
                  </m:oMathPara>
                </a14:m>
                <a:endParaRPr lang="fr-CA" sz="3200" dirty="0"/>
              </a:p>
              <a:p>
                <a:endParaRPr lang="fr-CA" sz="4000" dirty="0"/>
              </a:p>
              <a:p>
                <a:pPr marL="571500" indent="-57150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Non 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sz="3200" b="1" i="1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fr-CA" sz="3200" b="1" i="1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fr-CA" sz="3200" b="1" i="1">
                              <a:solidFill>
                                <a:srgbClr val="08519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fr-CA" sz="3200" b="1" i="1">
                                  <a:solidFill>
                                    <a:srgbClr val="08519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fr-CA" sz="3200" b="1" i="1">
                                      <a:solidFill>
                                        <a:srgbClr val="08519C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CA" sz="3200" b="1" i="1">
                                      <a:solidFill>
                                        <a:srgbClr val="08519C"/>
                                      </a:solidFill>
                                      <a:latin typeface="Cambria Math" panose="02040503050406030204" pitchFamily="18" charset="0"/>
                                    </a:rPr>
                                    <m:t>𝟓</m:t>
                                  </m:r>
                                </m:num>
                                <m:den>
                                  <m:r>
                                    <a:rPr lang="fr-CA" sz="3200" b="1" i="1">
                                      <a:solidFill>
                                        <a:srgbClr val="08519C"/>
                                      </a:solidFill>
                                      <a:latin typeface="Cambria Math" panose="02040503050406030204" pitchFamily="18" charset="0"/>
                                    </a:rPr>
                                    <m:t>𝟓</m:t>
                                  </m:r>
                                  <m:r>
                                    <a:rPr lang="fr-CA" sz="3200" b="1" i="1">
                                      <a:solidFill>
                                        <a:srgbClr val="08519C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fr-CA" sz="3200" b="1" i="1">
                                      <a:solidFill>
                                        <a:srgbClr val="08519C"/>
                                      </a:solidFill>
                                      <a:latin typeface="Cambria Math" panose="02040503050406030204" pitchFamily="18" charset="0"/>
                                    </a:rPr>
                                    <m:t>𝟐𝟓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fr-CA" sz="3200" b="1" i="1">
                              <a:solidFill>
                                <a:srgbClr val="08519C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fr-CA" sz="3200" b="1" i="1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fr-CA" sz="3200" b="1" i="1">
                              <a:solidFill>
                                <a:srgbClr val="08519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fr-CA" sz="3200" b="1" i="1">
                                  <a:solidFill>
                                    <a:srgbClr val="08519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fr-CA" sz="3200" b="1" i="1">
                                      <a:solidFill>
                                        <a:srgbClr val="08519C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CA" sz="3200" b="1" i="1">
                                      <a:solidFill>
                                        <a:srgbClr val="08519C"/>
                                      </a:solidFill>
                                      <a:latin typeface="Cambria Math" panose="02040503050406030204" pitchFamily="18" charset="0"/>
                                    </a:rPr>
                                    <m:t>𝟐𝟓</m:t>
                                  </m:r>
                                </m:num>
                                <m:den>
                                  <m:r>
                                    <a:rPr lang="fr-CA" sz="3200" b="1" i="1">
                                      <a:solidFill>
                                        <a:srgbClr val="08519C"/>
                                      </a:solidFill>
                                      <a:latin typeface="Cambria Math" panose="02040503050406030204" pitchFamily="18" charset="0"/>
                                    </a:rPr>
                                    <m:t>𝟓</m:t>
                                  </m:r>
                                  <m:r>
                                    <a:rPr lang="fr-CA" sz="3200" b="1" i="1">
                                      <a:solidFill>
                                        <a:srgbClr val="08519C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fr-CA" sz="3200" b="1" i="1">
                                      <a:solidFill>
                                        <a:srgbClr val="08519C"/>
                                      </a:solidFill>
                                      <a:latin typeface="Cambria Math" panose="02040503050406030204" pitchFamily="18" charset="0"/>
                                    </a:rPr>
                                    <m:t>𝟐𝟓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fr-CA" sz="3200" b="1" i="1">
                              <a:solidFill>
                                <a:srgbClr val="08519C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fr-CA" sz="3200" b="1" i="1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CA" sz="3200" b="1" i="1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fr-CA" sz="3200" b="1" i="1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fr-CA" sz="3200" b="1" i="1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fr-CA" sz="3200" b="1" i="1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fr-CA" sz="32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𝟎𝟎𝟎𝟔</m:t>
                      </m:r>
                      <m:r>
                        <a:rPr lang="fr-CA" sz="3200" b="1" i="1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fr-CA" sz="3200" b="1" i="1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fr-CA" sz="3200" b="1" i="1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fr-CA" sz="32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𝟗𝟓𝟎𝟔</m:t>
                      </m:r>
                      <m:r>
                        <a:rPr lang="fr-CA" sz="32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 =</m:t>
                      </m:r>
                      <m:r>
                        <a:rPr lang="fr-CA" sz="3200" b="1" i="1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fr-CA" sz="3200" b="1" i="1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fr-CA" sz="32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𝟎𝟒𝟗</m:t>
                      </m:r>
                    </m:oMath>
                  </m:oMathPara>
                </a14:m>
                <a:endParaRPr lang="fr-CA" sz="3200" dirty="0"/>
              </a:p>
              <a:p>
                <a:pPr marL="457200" indent="-457200">
                  <a:buFont typeface="Wingdings" panose="05000000000000000000" pitchFamily="2" charset="2"/>
                  <a:buChar char="Ø"/>
                </a:pPr>
                <a:endParaRPr lang="fr-CA" sz="3200" dirty="0"/>
              </a:p>
              <a:p>
                <a:pPr marL="457200" indent="-45720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Moyenne pondérée 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sz="3600" b="1" i="1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𝑺𝒄𝒐𝒓𝒆</m:t>
                      </m:r>
                      <m:r>
                        <a:rPr lang="fr-CA" sz="3600" b="1" i="1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CA" sz="3600" b="1" i="1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𝒈𝒊𝒏𝒊</m:t>
                      </m:r>
                      <m:r>
                        <a:rPr lang="fr-CA" sz="3600" b="1" i="1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CA" sz="3600" b="1" i="1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fr-CA" sz="3600" b="1" i="1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fr-CA" sz="36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𝟒𝟗𝟖</m:t>
                      </m:r>
                      <m:d>
                        <m:dPr>
                          <m:ctrlPr>
                            <a:rPr lang="fr-CA" sz="3600" b="1" i="1">
                              <a:solidFill>
                                <a:srgbClr val="08519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fr-CA" sz="3600" b="1" i="1">
                                  <a:solidFill>
                                    <a:srgbClr val="08519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CA" sz="3600" b="1" i="1" smtClean="0">
                                  <a:solidFill>
                                    <a:srgbClr val="08519C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  <m:r>
                                <a:rPr lang="fr-CA" sz="3600" b="1" i="1">
                                  <a:solidFill>
                                    <a:srgbClr val="08519C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num>
                            <m:den>
                              <m:r>
                                <a:rPr lang="fr-CA" sz="3600" b="1" i="1" smtClean="0">
                                  <a:solidFill>
                                    <a:srgbClr val="08519C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  <m:r>
                                <a:rPr lang="fr-CA" sz="3600" b="1" i="1">
                                  <a:solidFill>
                                    <a:srgbClr val="08519C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fr-CA" sz="3600" b="1" i="1">
                                  <a:solidFill>
                                    <a:srgbClr val="08519C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fr-CA" sz="3600" b="1" i="1" smtClean="0">
                                  <a:solidFill>
                                    <a:srgbClr val="08519C"/>
                                  </a:solidFill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  <m:r>
                                <a:rPr lang="fr-CA" sz="3600" b="1" i="1">
                                  <a:solidFill>
                                    <a:srgbClr val="08519C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den>
                          </m:f>
                        </m:e>
                      </m:d>
                      <m:r>
                        <a:rPr lang="fr-CA" sz="3600" b="1" i="1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CA" sz="3200" b="1" i="1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fr-CA" sz="3200" b="1" i="1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fr-CA" sz="32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𝟎𝟒𝟗</m:t>
                      </m:r>
                      <m:d>
                        <m:dPr>
                          <m:ctrlPr>
                            <a:rPr lang="fr-CA" sz="3200" b="1" i="1">
                              <a:solidFill>
                                <a:srgbClr val="08519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fr-CA" sz="3200" b="1" i="1">
                                  <a:solidFill>
                                    <a:srgbClr val="08519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CA" sz="3200" b="1" i="1" smtClean="0">
                                  <a:solidFill>
                                    <a:srgbClr val="08519C"/>
                                  </a:solidFill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  <m:r>
                                <a:rPr lang="fr-CA" sz="3200" b="1" i="1">
                                  <a:solidFill>
                                    <a:srgbClr val="08519C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num>
                            <m:den>
                              <m:r>
                                <a:rPr lang="fr-CA" sz="3200" b="1" i="1" smtClean="0">
                                  <a:solidFill>
                                    <a:srgbClr val="08519C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  <m:r>
                                <a:rPr lang="fr-CA" sz="3200" b="1" i="1">
                                  <a:solidFill>
                                    <a:srgbClr val="08519C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fr-CA" sz="3200" b="1" i="1">
                                  <a:solidFill>
                                    <a:srgbClr val="08519C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fr-CA" sz="3200" b="1" i="1" smtClean="0">
                                  <a:solidFill>
                                    <a:srgbClr val="08519C"/>
                                  </a:solidFill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  <m:r>
                                <a:rPr lang="fr-CA" sz="3200" b="1" i="1">
                                  <a:solidFill>
                                    <a:srgbClr val="08519C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den>
                          </m:f>
                        </m:e>
                      </m:d>
                      <m:r>
                        <a:rPr lang="fr-CA" sz="3200" b="1" i="1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CA" sz="3200" b="1" i="1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fr-CA" sz="3200" b="1" i="1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fr-CA" sz="32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𝟐𝟒𝟏</m:t>
                      </m:r>
                    </m:oMath>
                  </m:oMathPara>
                </a14:m>
                <a:endParaRPr lang="fr-CA" sz="3200" dirty="0"/>
              </a:p>
              <a:p>
                <a:endParaRPr lang="fr-CA" sz="40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E6B5873-081D-4DC7-8B0F-202256DDFD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6459"/>
                <a:ext cx="12192000" cy="20290170"/>
              </a:xfrm>
              <a:prstGeom prst="rect">
                <a:avLst/>
              </a:prstGeom>
              <a:blipFill>
                <a:blip r:embed="rId3"/>
                <a:stretch>
                  <a:fillRect l="-1750" t="-391" r="-1150"/>
                </a:stretch>
              </a:blipFill>
              <a:ln w="76200">
                <a:noFill/>
              </a:ln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0BF90876-7C67-4A96-BC14-4697C12008DE}"/>
                  </a:ext>
                </a:extLst>
              </p:cNvPr>
              <p:cNvSpPr/>
              <p:nvPr/>
            </p:nvSpPr>
            <p:spPr>
              <a:xfrm>
                <a:off x="5166852" y="7049730"/>
                <a:ext cx="1858296" cy="185829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CA" sz="32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CA" sz="3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fr-CA" sz="32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CA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fr-CA" sz="320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fr-CA" sz="3200" b="0" i="1" smtClean="0">
                          <a:latin typeface="Cambria Math" panose="02040503050406030204" pitchFamily="18" charset="0"/>
                        </a:rPr>
                        <m:t>&lt;36</m:t>
                      </m:r>
                    </m:oMath>
                  </m:oMathPara>
                </a14:m>
                <a:endParaRPr lang="fr-CA" sz="3600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0BF90876-7C67-4A96-BC14-4697C12008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6852" y="7049730"/>
                <a:ext cx="1858296" cy="185829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5818E394-5817-4E27-9F1A-DB5EA5B79ECF}"/>
              </a:ext>
            </a:extLst>
          </p:cNvPr>
          <p:cNvCxnSpPr>
            <a:cxnSpLocks/>
            <a:stCxn id="2" idx="2"/>
          </p:cNvCxnSpPr>
          <p:nvPr/>
        </p:nvCxnSpPr>
        <p:spPr>
          <a:xfrm rot="5400000">
            <a:off x="3782507" y="8060793"/>
            <a:ext cx="1466261" cy="3160727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78CBEBD8-95AD-48EA-AB2E-B18AE4CBCC23}"/>
              </a:ext>
            </a:extLst>
          </p:cNvPr>
          <p:cNvCxnSpPr>
            <a:cxnSpLocks/>
            <a:stCxn id="2" idx="2"/>
          </p:cNvCxnSpPr>
          <p:nvPr/>
        </p:nvCxnSpPr>
        <p:spPr>
          <a:xfrm rot="16200000" flipH="1">
            <a:off x="6943234" y="8060791"/>
            <a:ext cx="1466261" cy="3160729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7F1EF288-F243-49D9-85B8-C135C3CC56AB}"/>
              </a:ext>
            </a:extLst>
          </p:cNvPr>
          <p:cNvSpPr txBox="1"/>
          <p:nvPr/>
        </p:nvSpPr>
        <p:spPr>
          <a:xfrm>
            <a:off x="8053924" y="8855793"/>
            <a:ext cx="12028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sz="4000" dirty="0"/>
              <a:t>Non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5C4D1A-43A5-43E1-A714-246D473E4C01}"/>
              </a:ext>
            </a:extLst>
          </p:cNvPr>
          <p:cNvSpPr txBox="1"/>
          <p:nvPr/>
        </p:nvSpPr>
        <p:spPr>
          <a:xfrm>
            <a:off x="2935272" y="8855793"/>
            <a:ext cx="17670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4000" dirty="0"/>
              <a:t>Oui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1D921A9-2959-494B-B285-1851887115F2}"/>
                  </a:ext>
                </a:extLst>
              </p:cNvPr>
              <p:cNvSpPr txBox="1"/>
              <p:nvPr/>
            </p:nvSpPr>
            <p:spPr>
              <a:xfrm>
                <a:off x="784192" y="10374286"/>
                <a:ext cx="215108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CA" sz="40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fr-CA" sz="40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CA" sz="40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fr-CA" sz="4000" b="1" dirty="0">
                  <a:solidFill>
                    <a:srgbClr val="08519C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1D921A9-2959-494B-B285-1851887115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192" y="10374286"/>
                <a:ext cx="2151080" cy="7078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4B9B7E4-333B-422C-98FE-F260D04626F9}"/>
                  </a:ext>
                </a:extLst>
              </p:cNvPr>
              <p:cNvSpPr txBox="1"/>
              <p:nvPr/>
            </p:nvSpPr>
            <p:spPr>
              <a:xfrm>
                <a:off x="2935272" y="10374286"/>
                <a:ext cx="201930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fr-CA" sz="40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fr-CA" sz="40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CA" sz="40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fr-CA" sz="4000" b="1" dirty="0">
                  <a:solidFill>
                    <a:srgbClr val="08519C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4B9B7E4-333B-422C-98FE-F260D04626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5272" y="10374286"/>
                <a:ext cx="2019300" cy="70788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F7F2838-057E-4103-8A40-B0128C17FD92}"/>
                  </a:ext>
                </a:extLst>
              </p:cNvPr>
              <p:cNvSpPr txBox="1"/>
              <p:nvPr/>
            </p:nvSpPr>
            <p:spPr>
              <a:xfrm>
                <a:off x="784193" y="11082172"/>
                <a:ext cx="201930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CA" sz="40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fr-CA" sz="40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CA" sz="40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𝟏𝟒</m:t>
                      </m:r>
                    </m:oMath>
                  </m:oMathPara>
                </a14:m>
                <a:endParaRPr lang="fr-CA" sz="4000" b="1" dirty="0">
                  <a:solidFill>
                    <a:srgbClr val="08519C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F7F2838-057E-4103-8A40-B0128C17FD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193" y="11082172"/>
                <a:ext cx="2019300" cy="70788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E6C5626-E2E9-4E4F-A800-A5A3002754D9}"/>
                  </a:ext>
                </a:extLst>
              </p:cNvPr>
              <p:cNvSpPr txBox="1"/>
              <p:nvPr/>
            </p:nvSpPr>
            <p:spPr>
              <a:xfrm>
                <a:off x="2935272" y="11068032"/>
                <a:ext cx="201930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fr-CA" sz="40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fr-CA" sz="40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CA" sz="40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𝟏𝟔</m:t>
                      </m:r>
                    </m:oMath>
                  </m:oMathPara>
                </a14:m>
                <a:endParaRPr lang="fr-CA" sz="4000" b="1" dirty="0">
                  <a:solidFill>
                    <a:srgbClr val="08519C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E6C5626-E2E9-4E4F-A800-A5A3002754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5272" y="11068032"/>
                <a:ext cx="2019300" cy="70788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C0B9B54-3A6A-404D-9D36-A0557F6D14CC}"/>
                  </a:ext>
                </a:extLst>
              </p:cNvPr>
              <p:cNvSpPr txBox="1"/>
              <p:nvPr/>
            </p:nvSpPr>
            <p:spPr>
              <a:xfrm>
                <a:off x="7105651" y="10400108"/>
                <a:ext cx="215108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CA" sz="40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fr-CA" sz="40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CA" sz="40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fr-CA" sz="4000" b="1" dirty="0">
                  <a:solidFill>
                    <a:srgbClr val="08519C"/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C0B9B54-3A6A-404D-9D36-A0557F6D14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5651" y="10400108"/>
                <a:ext cx="2151080" cy="70788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C46A316-4DDA-447A-A736-B1EEFCB4BFD1}"/>
                  </a:ext>
                </a:extLst>
              </p:cNvPr>
              <p:cNvSpPr txBox="1"/>
              <p:nvPr/>
            </p:nvSpPr>
            <p:spPr>
              <a:xfrm>
                <a:off x="9256731" y="10400108"/>
                <a:ext cx="201930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fr-CA" sz="40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fr-CA" sz="40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CA" sz="40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fr-CA" sz="4000" b="1" dirty="0">
                  <a:solidFill>
                    <a:srgbClr val="08519C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C46A316-4DDA-447A-A736-B1EEFCB4BF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6731" y="10400108"/>
                <a:ext cx="2019300" cy="70788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635B733-7CD7-4224-93E1-0708B4A8083A}"/>
                  </a:ext>
                </a:extLst>
              </p:cNvPr>
              <p:cNvSpPr txBox="1"/>
              <p:nvPr/>
            </p:nvSpPr>
            <p:spPr>
              <a:xfrm>
                <a:off x="7105652" y="11107994"/>
                <a:ext cx="201930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CA" sz="40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fr-CA" sz="40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CA" sz="40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fr-CA" sz="4000" b="1" dirty="0">
                  <a:solidFill>
                    <a:srgbClr val="08519C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635B733-7CD7-4224-93E1-0708B4A808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5652" y="11107994"/>
                <a:ext cx="2019300" cy="70788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8F5ABF2-4A59-402B-952C-6E3F9348A012}"/>
                  </a:ext>
                </a:extLst>
              </p:cNvPr>
              <p:cNvSpPr txBox="1"/>
              <p:nvPr/>
            </p:nvSpPr>
            <p:spPr>
              <a:xfrm>
                <a:off x="9256731" y="11093854"/>
                <a:ext cx="201930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fr-CA" sz="40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fr-CA" sz="40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CA" sz="40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𝟑𝟗</m:t>
                      </m:r>
                    </m:oMath>
                  </m:oMathPara>
                </a14:m>
                <a:endParaRPr lang="fr-CA" sz="4000" b="1" dirty="0">
                  <a:solidFill>
                    <a:srgbClr val="08519C"/>
                  </a:solidFill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8F5ABF2-4A59-402B-952C-6E3F9348A0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6731" y="11093854"/>
                <a:ext cx="2019300" cy="707886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527321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0" y="-707887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b="1" dirty="0"/>
              <a:t>2. ARBRES DE DÉCISIONS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E6B5873-081D-4DC7-8B0F-202256DDFDB0}"/>
                  </a:ext>
                </a:extLst>
              </p:cNvPr>
              <p:cNvSpPr txBox="1"/>
              <p:nvPr/>
            </p:nvSpPr>
            <p:spPr>
              <a:xfrm>
                <a:off x="0" y="-3038"/>
                <a:ext cx="12192000" cy="17266265"/>
              </a:xfrm>
              <a:prstGeom prst="rect">
                <a:avLst/>
              </a:prstGeom>
              <a:noFill/>
              <a:ln w="76200"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CA" sz="4000" dirty="0"/>
                  <a:t>L’algorithme évalue tous les candidats possibles et sélectionne celui correspondant au score </a:t>
                </a:r>
                <a:r>
                  <a:rPr lang="fr-CA" sz="4000" i="1" dirty="0" err="1"/>
                  <a:t>gini</a:t>
                </a:r>
                <a:r>
                  <a:rPr lang="fr-CA" sz="4000" dirty="0"/>
                  <a:t> pondéré le plus bas.</a:t>
                </a:r>
              </a:p>
              <a:p>
                <a:endParaRPr lang="fr-CA" sz="4000" dirty="0"/>
              </a:p>
              <a:p>
                <a:r>
                  <a:rPr lang="fr-CA" sz="4000" dirty="0"/>
                  <a:t>Ensuite, on reprend le même processus pour chaque nouveau nœud.</a:t>
                </a:r>
              </a:p>
              <a:p>
                <a:endParaRPr lang="fr-CA" sz="4000" dirty="0"/>
              </a:p>
              <a:p>
                <a:r>
                  <a:rPr lang="fr-CA" sz="4000" dirty="0"/>
                  <a:t>La construction de l’arbre s’arrête selon deux critères possibles:</a:t>
                </a:r>
              </a:p>
              <a:p>
                <a:pPr marL="571500" indent="-57150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Le nombre d’exemples minimum pour qu’on ajoute un nœud de décision.</a:t>
                </a:r>
              </a:p>
              <a:p>
                <a:pPr marL="571500" indent="-57150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Une profondeur maximale (i.e. le nombre d’étages de l’arbre de décisions).</a:t>
                </a:r>
              </a:p>
              <a:p>
                <a:pPr marL="571500" indent="-571500">
                  <a:buFont typeface="Wingdings" panose="05000000000000000000" pitchFamily="2" charset="2"/>
                  <a:buChar char="Ø"/>
                </a:pPr>
                <a:endParaRPr lang="fr-CA" sz="3600" dirty="0"/>
              </a:p>
              <a:p>
                <a:r>
                  <a:rPr lang="fr-CA" sz="4000" dirty="0"/>
                  <a:t>Si on met le « nombre d’exemples minimum » à 2 et qu’on ne spécifie pas de profondeur maximum, alors, la construction de l’arbre va se poursuivre jusqu’à ce que toutes les </a:t>
                </a:r>
                <a:r>
                  <a:rPr lang="fr-CA" sz="4000" b="1" dirty="0"/>
                  <a:t>feuilles</a:t>
                </a:r>
                <a:r>
                  <a:rPr lang="fr-CA" sz="4000" dirty="0"/>
                  <a:t> soient dites </a:t>
                </a:r>
                <a:r>
                  <a:rPr lang="fr-CA" sz="4000" b="1" dirty="0"/>
                  <a:t>pures</a:t>
                </a:r>
                <a:r>
                  <a:rPr lang="fr-CA" sz="4000" dirty="0"/>
                  <a:t>.</a:t>
                </a:r>
              </a:p>
              <a:p>
                <a:pPr marL="571500" indent="-57150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À l’intérieur de chacune des feuilles, </a:t>
                </a:r>
                <a:br>
                  <a:rPr lang="fr-CA" sz="3600" dirty="0"/>
                </a:br>
                <a:r>
                  <a:rPr lang="fr-CA" sz="3600" dirty="0"/>
                  <a:t>tous les cas seront </a:t>
                </a:r>
                <a14:m>
                  <m:oMath xmlns:m="http://schemas.openxmlformats.org/officeDocument/2006/math"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fr-CA" sz="3600" dirty="0"/>
                  <a:t> ou </a:t>
                </a:r>
                <a:br>
                  <a:rPr lang="fr-CA" sz="3600" dirty="0"/>
                </a:br>
                <a:r>
                  <a:rPr lang="fr-CA" sz="3600" dirty="0"/>
                  <a:t>tous les cas seront </a:t>
                </a:r>
                <a14:m>
                  <m:oMath xmlns:m="http://schemas.openxmlformats.org/officeDocument/2006/math"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fr-CA" sz="3600" dirty="0"/>
                  <a:t>.</a:t>
                </a:r>
              </a:p>
              <a:p>
                <a:pPr marL="571500" indent="-571500">
                  <a:buFont typeface="Wingdings" panose="05000000000000000000" pitchFamily="2" charset="2"/>
                  <a:buChar char="Ø"/>
                </a:pPr>
                <a:endParaRPr lang="fr-CA" sz="3600" dirty="0"/>
              </a:p>
              <a:p>
                <a:r>
                  <a:rPr lang="fr-CA" sz="4000" dirty="0"/>
                  <a:t>Problème si toutes les feuilles sont pures…:</a:t>
                </a:r>
              </a:p>
              <a:p>
                <a:pPr marL="571500" indent="-57150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Surapprentissage (on minimise seulement le biais).</a:t>
                </a:r>
              </a:p>
              <a:p>
                <a:pPr marL="571500" indent="-571500">
                  <a:buFont typeface="Wingdings" panose="05000000000000000000" pitchFamily="2" charset="2"/>
                  <a:buChar char="Ø"/>
                </a:pPr>
                <a:endParaRPr lang="fr-CA" sz="3600" dirty="0"/>
              </a:p>
              <a:p>
                <a:r>
                  <a:rPr lang="fr-CA" sz="4000" dirty="0"/>
                  <a:t>On ajoute du biais (et on augmente la variance) en… :</a:t>
                </a:r>
              </a:p>
              <a:p>
                <a:pPr marL="571500" indent="-57150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…augmentant le nombre d’exemples minimum pour qu’on ajoute un nouveau nœud.</a:t>
                </a:r>
              </a:p>
              <a:p>
                <a:pPr marL="571500" indent="-57150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…en diminuant la profondeur maximale de l’arbre.</a:t>
                </a: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E6B5873-081D-4DC7-8B0F-202256DDFD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-3038"/>
                <a:ext cx="12192000" cy="17266265"/>
              </a:xfrm>
              <a:prstGeom prst="rect">
                <a:avLst/>
              </a:prstGeom>
              <a:blipFill>
                <a:blip r:embed="rId3"/>
                <a:stretch>
                  <a:fillRect l="-1750" t="-636" r="-2350"/>
                </a:stretch>
              </a:blipFill>
              <a:ln w="76200">
                <a:noFill/>
              </a:ln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253835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0" y="-707887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b="1" dirty="0"/>
              <a:t>2. ARBRES DE DÉCISIONS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E6B5873-081D-4DC7-8B0F-202256DDFDB0}"/>
                  </a:ext>
                </a:extLst>
              </p:cNvPr>
              <p:cNvSpPr txBox="1"/>
              <p:nvPr/>
            </p:nvSpPr>
            <p:spPr>
              <a:xfrm>
                <a:off x="0" y="-3038"/>
                <a:ext cx="12192000" cy="1374735"/>
              </a:xfrm>
              <a:prstGeom prst="rect">
                <a:avLst/>
              </a:prstGeom>
              <a:noFill/>
              <a:ln w="76200"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CA" sz="4000" dirty="0"/>
                  <a:t>Illustrons dans un cas avec deux caractéristiques </a:t>
                </a:r>
                <a:br>
                  <a:rPr lang="fr-CA" sz="4000" dirty="0"/>
                </a:br>
                <a14:m>
                  <m:oMath xmlns:m="http://schemas.openxmlformats.org/officeDocument/2006/math">
                    <m:sSup>
                      <m:sSupPr>
                        <m:ctrlPr>
                          <a:rPr lang="fr-CA" sz="4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CA" sz="4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fr-CA" sz="40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CA" sz="4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fr-CA" sz="4000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fr-CA" sz="4000" dirty="0"/>
                  <a:t> 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CA" sz="4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CA" sz="4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fr-CA" sz="4000" i="1">
                            <a:latin typeface="Cambria Math" panose="02040503050406030204" pitchFamily="18" charset="0"/>
                          </a:rPr>
                          <m:t>(2)</m:t>
                        </m:r>
                      </m:sup>
                    </m:sSup>
                  </m:oMath>
                </a14:m>
                <a:r>
                  <a:rPr lang="fr-CA" sz="4000" dirty="0"/>
                  <a:t> : </a:t>
                </a:r>
                <a:endParaRPr lang="fr-CA" sz="36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E6B5873-081D-4DC7-8B0F-202256DDFD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-3038"/>
                <a:ext cx="12192000" cy="1374735"/>
              </a:xfrm>
              <a:prstGeom prst="rect">
                <a:avLst/>
              </a:prstGeom>
              <a:blipFill>
                <a:blip r:embed="rId3"/>
                <a:stretch>
                  <a:fillRect l="-1750" t="-8000" b="-16889"/>
                </a:stretch>
              </a:blipFill>
              <a:ln w="76200">
                <a:noFill/>
              </a:ln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11DD582-4CE6-40DE-AABC-8350547F8FC0}"/>
              </a:ext>
            </a:extLst>
          </p:cNvPr>
          <p:cNvCxnSpPr>
            <a:cxnSpLocks/>
          </p:cNvCxnSpPr>
          <p:nvPr/>
        </p:nvCxnSpPr>
        <p:spPr>
          <a:xfrm flipV="1">
            <a:off x="4850093" y="1812585"/>
            <a:ext cx="0" cy="402003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8680252-A4EB-4B86-A871-C7B244985171}"/>
              </a:ext>
            </a:extLst>
          </p:cNvPr>
          <p:cNvCxnSpPr>
            <a:cxnSpLocks/>
          </p:cNvCxnSpPr>
          <p:nvPr/>
        </p:nvCxnSpPr>
        <p:spPr>
          <a:xfrm>
            <a:off x="3912283" y="4558984"/>
            <a:ext cx="4158488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33B9DDE-DE75-42E7-80A8-CE2A75096977}"/>
                  </a:ext>
                </a:extLst>
              </p:cNvPr>
              <p:cNvSpPr txBox="1"/>
              <p:nvPr/>
            </p:nvSpPr>
            <p:spPr>
              <a:xfrm>
                <a:off x="7268827" y="4644213"/>
                <a:ext cx="1356853" cy="760593"/>
              </a:xfrm>
              <a:prstGeom prst="rect">
                <a:avLst/>
              </a:prstGeom>
              <a:noFill/>
              <a:ln w="762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CA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CA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fr-CA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</m:oMath>
                  </m:oMathPara>
                </a14:m>
                <a:endParaRPr lang="fr-CA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33B9DDE-DE75-42E7-80A8-CE2A750969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8827" y="4644213"/>
                <a:ext cx="1356853" cy="76059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76200">
                <a:noFill/>
              </a:ln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2CDFADA-61D3-495B-829F-F0E09469C853}"/>
                  </a:ext>
                </a:extLst>
              </p:cNvPr>
              <p:cNvSpPr txBox="1"/>
              <p:nvPr/>
            </p:nvSpPr>
            <p:spPr>
              <a:xfrm>
                <a:off x="3604248" y="1268277"/>
                <a:ext cx="1356853" cy="733534"/>
              </a:xfrm>
              <a:prstGeom prst="rect">
                <a:avLst/>
              </a:prstGeom>
              <a:noFill/>
              <a:ln w="762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CA" sz="4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fr-CA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2CDFADA-61D3-495B-829F-F0E09469C8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4248" y="1268277"/>
                <a:ext cx="1356853" cy="73353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76200">
                <a:noFill/>
              </a:ln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Oval 8">
            <a:extLst>
              <a:ext uri="{FF2B5EF4-FFF2-40B4-BE49-F238E27FC236}">
                <a16:creationId xmlns:a16="http://schemas.microsoft.com/office/drawing/2014/main" id="{A2292EAB-0F91-4B81-A3CC-A326F033122E}"/>
              </a:ext>
            </a:extLst>
          </p:cNvPr>
          <p:cNvSpPr/>
          <p:nvPr/>
        </p:nvSpPr>
        <p:spPr>
          <a:xfrm>
            <a:off x="5659791" y="3991773"/>
            <a:ext cx="252000" cy="252000"/>
          </a:xfrm>
          <a:prstGeom prst="ellipse">
            <a:avLst/>
          </a:prstGeom>
          <a:solidFill>
            <a:schemeClr val="bg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1F8A088-752B-421E-BE55-D5D42DA51AAB}"/>
              </a:ext>
            </a:extLst>
          </p:cNvPr>
          <p:cNvSpPr/>
          <p:nvPr/>
        </p:nvSpPr>
        <p:spPr>
          <a:xfrm>
            <a:off x="5391543" y="3996513"/>
            <a:ext cx="252000" cy="252000"/>
          </a:xfrm>
          <a:prstGeom prst="ellipse">
            <a:avLst/>
          </a:prstGeom>
          <a:solidFill>
            <a:schemeClr val="bg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4D6BCFB-1B50-4417-926A-51C4DC02B547}"/>
              </a:ext>
            </a:extLst>
          </p:cNvPr>
          <p:cNvGrpSpPr/>
          <p:nvPr/>
        </p:nvGrpSpPr>
        <p:grpSpPr>
          <a:xfrm>
            <a:off x="6910310" y="3202559"/>
            <a:ext cx="211911" cy="243786"/>
            <a:chOff x="4131601" y="2884249"/>
            <a:chExt cx="171830" cy="197676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3C50884-1F70-4795-B563-2611094B930C}"/>
                </a:ext>
              </a:extLst>
            </p:cNvPr>
            <p:cNvCxnSpPr/>
            <p:nvPr/>
          </p:nvCxnSpPr>
          <p:spPr>
            <a:xfrm>
              <a:off x="4131601" y="2884250"/>
              <a:ext cx="165095" cy="197675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8871DB16-7EBB-442A-B2B5-63A27ED179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38336" y="2884249"/>
              <a:ext cx="165095" cy="197675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AAB456F-4B11-44A1-AD72-57C0C1598F86}"/>
              </a:ext>
            </a:extLst>
          </p:cNvPr>
          <p:cNvGrpSpPr/>
          <p:nvPr/>
        </p:nvGrpSpPr>
        <p:grpSpPr>
          <a:xfrm>
            <a:off x="7155691" y="3223659"/>
            <a:ext cx="211911" cy="243786"/>
            <a:chOff x="4131601" y="2884249"/>
            <a:chExt cx="171830" cy="197676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9E41F545-35D0-4F44-B845-3E7E6BDBE7B0}"/>
                </a:ext>
              </a:extLst>
            </p:cNvPr>
            <p:cNvCxnSpPr/>
            <p:nvPr/>
          </p:nvCxnSpPr>
          <p:spPr>
            <a:xfrm>
              <a:off x="4131601" y="2884250"/>
              <a:ext cx="165095" cy="197675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633330F2-BDE1-419A-8A2F-ED26A7191C4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38336" y="2884249"/>
              <a:ext cx="165095" cy="197675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49D9F6D-060B-43CD-8955-53D888AC721E}"/>
              </a:ext>
            </a:extLst>
          </p:cNvPr>
          <p:cNvGrpSpPr/>
          <p:nvPr/>
        </p:nvGrpSpPr>
        <p:grpSpPr>
          <a:xfrm>
            <a:off x="6668818" y="3208620"/>
            <a:ext cx="211911" cy="243786"/>
            <a:chOff x="4131601" y="2884249"/>
            <a:chExt cx="171830" cy="197676"/>
          </a:xfrm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8E15B51A-FF04-40DE-AB5B-920BF0A73A25}"/>
                </a:ext>
              </a:extLst>
            </p:cNvPr>
            <p:cNvCxnSpPr/>
            <p:nvPr/>
          </p:nvCxnSpPr>
          <p:spPr>
            <a:xfrm>
              <a:off x="4131601" y="2884250"/>
              <a:ext cx="165095" cy="197675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8118257E-E766-468C-B020-97E334A8C98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38336" y="2884249"/>
              <a:ext cx="165095" cy="197675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Oval 24">
            <a:extLst>
              <a:ext uri="{FF2B5EF4-FFF2-40B4-BE49-F238E27FC236}">
                <a16:creationId xmlns:a16="http://schemas.microsoft.com/office/drawing/2014/main" id="{F22F3265-8E1C-494B-B720-43B113EB7324}"/>
              </a:ext>
            </a:extLst>
          </p:cNvPr>
          <p:cNvSpPr/>
          <p:nvPr/>
        </p:nvSpPr>
        <p:spPr>
          <a:xfrm>
            <a:off x="7019187" y="2453663"/>
            <a:ext cx="252000" cy="252000"/>
          </a:xfrm>
          <a:prstGeom prst="ellipse">
            <a:avLst/>
          </a:prstGeom>
          <a:solidFill>
            <a:schemeClr val="bg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4D9B0C4-EFC0-40EC-8F9E-4BEEFC58E9E6}"/>
              </a:ext>
            </a:extLst>
          </p:cNvPr>
          <p:cNvGrpSpPr/>
          <p:nvPr/>
        </p:nvGrpSpPr>
        <p:grpSpPr>
          <a:xfrm>
            <a:off x="6442116" y="3211144"/>
            <a:ext cx="211911" cy="243786"/>
            <a:chOff x="4131601" y="2884249"/>
            <a:chExt cx="171830" cy="197676"/>
          </a:xfrm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5E7968E7-04EB-4DF8-942A-5C323192CD94}"/>
                </a:ext>
              </a:extLst>
            </p:cNvPr>
            <p:cNvCxnSpPr/>
            <p:nvPr/>
          </p:nvCxnSpPr>
          <p:spPr>
            <a:xfrm>
              <a:off x="4131601" y="2884250"/>
              <a:ext cx="165095" cy="197675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2CAEDB5-CABB-48E5-B815-AC2ECEFD62C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38336" y="2884249"/>
              <a:ext cx="165095" cy="197675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Oval 28">
            <a:extLst>
              <a:ext uri="{FF2B5EF4-FFF2-40B4-BE49-F238E27FC236}">
                <a16:creationId xmlns:a16="http://schemas.microsoft.com/office/drawing/2014/main" id="{3D59D150-A08F-417B-9595-DA83A321BE95}"/>
              </a:ext>
            </a:extLst>
          </p:cNvPr>
          <p:cNvSpPr/>
          <p:nvPr/>
        </p:nvSpPr>
        <p:spPr>
          <a:xfrm>
            <a:off x="6735931" y="2453663"/>
            <a:ext cx="252000" cy="252000"/>
          </a:xfrm>
          <a:prstGeom prst="ellipse">
            <a:avLst/>
          </a:prstGeom>
          <a:solidFill>
            <a:schemeClr val="bg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0D976C9-005F-4075-9A35-9DE83AA1B2DE}"/>
                  </a:ext>
                </a:extLst>
              </p:cNvPr>
              <p:cNvSpPr txBox="1"/>
              <p:nvPr/>
            </p:nvSpPr>
            <p:spPr>
              <a:xfrm>
                <a:off x="5027074" y="4651143"/>
                <a:ext cx="1356853" cy="707886"/>
              </a:xfrm>
              <a:prstGeom prst="rect">
                <a:avLst/>
              </a:prstGeom>
              <a:noFill/>
              <a:ln w="762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sz="4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fr-CA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0D976C9-005F-4075-9A35-9DE83AA1B2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7074" y="4651143"/>
                <a:ext cx="1356853" cy="70788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76200">
                <a:noFill/>
              </a:ln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8209208-A738-4327-AF9F-54912EE07882}"/>
                  </a:ext>
                </a:extLst>
              </p:cNvPr>
              <p:cNvSpPr txBox="1"/>
              <p:nvPr/>
            </p:nvSpPr>
            <p:spPr>
              <a:xfrm>
                <a:off x="6129601" y="4657985"/>
                <a:ext cx="1356853" cy="707886"/>
              </a:xfrm>
              <a:prstGeom prst="rect">
                <a:avLst/>
              </a:prstGeom>
              <a:noFill/>
              <a:ln w="762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fr-CA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8209208-A738-4327-AF9F-54912EE078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9601" y="4657985"/>
                <a:ext cx="1356853" cy="70788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76200">
                <a:noFill/>
              </a:ln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C5EFB8AF-8431-4B49-A2FA-19DF64F2E6CB}"/>
                  </a:ext>
                </a:extLst>
              </p:cNvPr>
              <p:cNvSpPr/>
              <p:nvPr/>
            </p:nvSpPr>
            <p:spPr>
              <a:xfrm>
                <a:off x="4892151" y="6601294"/>
                <a:ext cx="1858296" cy="185829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CA" sz="3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CA" sz="36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fr-CA" sz="3600" i="1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fr-CA" sz="3600" i="1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fr-CA" sz="3600" dirty="0"/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C5EFB8AF-8431-4B49-A2FA-19DF64F2E6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2151" y="6601294"/>
                <a:ext cx="1858296" cy="185829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27BBC9EF-4A07-40D5-B189-E71DE9EA9E02}"/>
              </a:ext>
            </a:extLst>
          </p:cNvPr>
          <p:cNvCxnSpPr>
            <a:cxnSpLocks/>
            <a:stCxn id="33" idx="2"/>
            <a:endCxn id="69" idx="0"/>
          </p:cNvCxnSpPr>
          <p:nvPr/>
        </p:nvCxnSpPr>
        <p:spPr>
          <a:xfrm rot="5400000">
            <a:off x="2816951" y="8250788"/>
            <a:ext cx="2795547" cy="3213151"/>
          </a:xfrm>
          <a:prstGeom prst="bentConnector3">
            <a:avLst>
              <a:gd name="adj1" fmla="val 2165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446001E4-ECF8-4C3D-A00B-370CD051696C}"/>
              </a:ext>
            </a:extLst>
          </p:cNvPr>
          <p:cNvCxnSpPr>
            <a:cxnSpLocks/>
            <a:stCxn id="33" idx="2"/>
            <a:endCxn id="55" idx="0"/>
          </p:cNvCxnSpPr>
          <p:nvPr/>
        </p:nvCxnSpPr>
        <p:spPr>
          <a:xfrm rot="16200000" flipH="1">
            <a:off x="5986389" y="8294500"/>
            <a:ext cx="2848693" cy="3178872"/>
          </a:xfrm>
          <a:prstGeom prst="bentConnector3">
            <a:avLst>
              <a:gd name="adj1" fmla="val 2141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866430F5-0824-4EC5-B2C8-67A0770B5D32}"/>
              </a:ext>
            </a:extLst>
          </p:cNvPr>
          <p:cNvSpPr txBox="1"/>
          <p:nvPr/>
        </p:nvSpPr>
        <p:spPr>
          <a:xfrm>
            <a:off x="7779223" y="8407357"/>
            <a:ext cx="12028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sz="4000" dirty="0"/>
              <a:t>Non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5C1DFB6-CADD-4D08-93A7-1C423DFE70A6}"/>
              </a:ext>
            </a:extLst>
          </p:cNvPr>
          <p:cNvSpPr txBox="1"/>
          <p:nvPr/>
        </p:nvSpPr>
        <p:spPr>
          <a:xfrm>
            <a:off x="2660571" y="8407357"/>
            <a:ext cx="17670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4000" dirty="0"/>
              <a:t>Oui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86AC5AEF-661A-4F00-B6E0-6353C7A5FCEC}"/>
                  </a:ext>
                </a:extLst>
              </p:cNvPr>
              <p:cNvSpPr txBox="1"/>
              <p:nvPr/>
            </p:nvSpPr>
            <p:spPr>
              <a:xfrm>
                <a:off x="3646937" y="3708651"/>
                <a:ext cx="1356853" cy="707886"/>
              </a:xfrm>
              <a:prstGeom prst="rect">
                <a:avLst/>
              </a:prstGeom>
              <a:noFill/>
              <a:ln w="762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2.0</m:t>
                      </m:r>
                    </m:oMath>
                  </m:oMathPara>
                </a14:m>
                <a:endParaRPr lang="fr-CA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86AC5AEF-661A-4F00-B6E0-6353C7A5FC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6937" y="3708651"/>
                <a:ext cx="1356853" cy="70788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76200">
                <a:noFill/>
              </a:ln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545AD7C9-5700-4A98-9936-D4D27A3F81B8}"/>
                  </a:ext>
                </a:extLst>
              </p:cNvPr>
              <p:cNvSpPr txBox="1"/>
              <p:nvPr/>
            </p:nvSpPr>
            <p:spPr>
              <a:xfrm>
                <a:off x="3646937" y="2974649"/>
                <a:ext cx="1356853" cy="707886"/>
              </a:xfrm>
              <a:prstGeom prst="rect">
                <a:avLst/>
              </a:prstGeom>
              <a:noFill/>
              <a:ln w="762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3.0</m:t>
                      </m:r>
                    </m:oMath>
                  </m:oMathPara>
                </a14:m>
                <a:endParaRPr lang="fr-CA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545AD7C9-5700-4A98-9936-D4D27A3F81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6937" y="2974649"/>
                <a:ext cx="1356853" cy="70788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76200">
                <a:noFill/>
              </a:ln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F041304B-8B35-4C75-A6D3-F90E3506A6A1}"/>
                  </a:ext>
                </a:extLst>
              </p:cNvPr>
              <p:cNvSpPr txBox="1"/>
              <p:nvPr/>
            </p:nvSpPr>
            <p:spPr>
              <a:xfrm>
                <a:off x="3651215" y="2183668"/>
                <a:ext cx="1356853" cy="707886"/>
              </a:xfrm>
              <a:prstGeom prst="rect">
                <a:avLst/>
              </a:prstGeom>
              <a:noFill/>
              <a:ln w="762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sz="4000" i="1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fr-CA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.0</m:t>
                      </m:r>
                    </m:oMath>
                  </m:oMathPara>
                </a14:m>
                <a:endParaRPr lang="fr-CA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F041304B-8B35-4C75-A6D3-F90E3506A6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1215" y="2183668"/>
                <a:ext cx="1356853" cy="70788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76200">
                <a:noFill/>
              </a:ln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BF93AAF3-08CB-43C2-A767-C6878E6D16BC}"/>
                  </a:ext>
                </a:extLst>
              </p:cNvPr>
              <p:cNvSpPr/>
              <p:nvPr/>
            </p:nvSpPr>
            <p:spPr>
              <a:xfrm>
                <a:off x="7637142" y="11308283"/>
                <a:ext cx="2726057" cy="2726057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CA" sz="32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CA" sz="3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fr-CA" sz="3200" i="1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  <m:r>
                        <a:rPr lang="fr-CA" sz="3200" b="0" i="1" smtClean="0">
                          <a:latin typeface="Cambria Math" panose="02040503050406030204" pitchFamily="18" charset="0"/>
                        </a:rPr>
                        <m:t>&lt;3.5</m:t>
                      </m:r>
                    </m:oMath>
                  </m:oMathPara>
                </a14:m>
                <a:endParaRPr lang="fr-CA" sz="3200" dirty="0"/>
              </a:p>
            </p:txBody>
          </p:sp>
        </mc:Choice>
        <mc:Fallback xmlns=""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BF93AAF3-08CB-43C2-A767-C6878E6D16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7142" y="11308283"/>
                <a:ext cx="2726057" cy="2726057"/>
              </a:xfrm>
              <a:prstGeom prst="ellipse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45FC07F9-0BF2-4B96-B780-BBAAEFF43E1F}"/>
                  </a:ext>
                </a:extLst>
              </p:cNvPr>
              <p:cNvSpPr txBox="1"/>
              <p:nvPr/>
            </p:nvSpPr>
            <p:spPr>
              <a:xfrm>
                <a:off x="588850" y="9653906"/>
                <a:ext cx="215108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CA" sz="40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fr-CA" sz="40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CA" sz="40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fr-CA" sz="4000" b="1" dirty="0">
                  <a:solidFill>
                    <a:srgbClr val="08519C"/>
                  </a:solidFill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45FC07F9-0BF2-4B96-B780-BBAAEFF43E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850" y="9653906"/>
                <a:ext cx="2151080" cy="707886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8ED5D3BB-FD92-417F-953A-91CF202516E3}"/>
                  </a:ext>
                </a:extLst>
              </p:cNvPr>
              <p:cNvSpPr txBox="1"/>
              <p:nvPr/>
            </p:nvSpPr>
            <p:spPr>
              <a:xfrm>
                <a:off x="2739930" y="9653906"/>
                <a:ext cx="201930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fr-CA" sz="40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fr-CA" sz="40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CA" sz="40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fr-CA" sz="4000" b="1" dirty="0">
                  <a:solidFill>
                    <a:srgbClr val="08519C"/>
                  </a:solidFill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8ED5D3BB-FD92-417F-953A-91CF202516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9930" y="9653906"/>
                <a:ext cx="2019300" cy="707886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2580DA25-3C01-4326-8C37-7B1AA1C4FA96}"/>
                  </a:ext>
                </a:extLst>
              </p:cNvPr>
              <p:cNvSpPr txBox="1"/>
              <p:nvPr/>
            </p:nvSpPr>
            <p:spPr>
              <a:xfrm>
                <a:off x="588851" y="10361792"/>
                <a:ext cx="201930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CA" sz="40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fr-CA" sz="40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CA" sz="40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fr-CA" sz="4000" b="1" dirty="0">
                  <a:solidFill>
                    <a:srgbClr val="08519C"/>
                  </a:solidFill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2580DA25-3C01-4326-8C37-7B1AA1C4FA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851" y="10361792"/>
                <a:ext cx="2019300" cy="707886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A02A6CE1-170A-428F-A616-746440B08488}"/>
                  </a:ext>
                </a:extLst>
              </p:cNvPr>
              <p:cNvSpPr txBox="1"/>
              <p:nvPr/>
            </p:nvSpPr>
            <p:spPr>
              <a:xfrm>
                <a:off x="2739930" y="10347652"/>
                <a:ext cx="201930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fr-CA" sz="40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fr-CA" sz="40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CA" sz="40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fr-CA" sz="4000" b="1" dirty="0">
                  <a:solidFill>
                    <a:srgbClr val="08519C"/>
                  </a:solidFill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A02A6CE1-170A-428F-A616-746440B084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9930" y="10347652"/>
                <a:ext cx="2019300" cy="707886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98DD66B0-2FFD-45A2-9D9B-E6C1CD5C698F}"/>
                  </a:ext>
                </a:extLst>
              </p:cNvPr>
              <p:cNvSpPr txBox="1"/>
              <p:nvPr/>
            </p:nvSpPr>
            <p:spPr>
              <a:xfrm>
                <a:off x="6910309" y="9679728"/>
                <a:ext cx="215108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CA" sz="40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fr-CA" sz="40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CA" sz="40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fr-CA" sz="4000" b="1" dirty="0">
                  <a:solidFill>
                    <a:srgbClr val="08519C"/>
                  </a:solidFill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98DD66B0-2FFD-45A2-9D9B-E6C1CD5C69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0309" y="9679728"/>
                <a:ext cx="2151080" cy="707886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7736463F-D5A9-4F30-B15E-A1ABA2DC6F27}"/>
                  </a:ext>
                </a:extLst>
              </p:cNvPr>
              <p:cNvSpPr txBox="1"/>
              <p:nvPr/>
            </p:nvSpPr>
            <p:spPr>
              <a:xfrm>
                <a:off x="9061389" y="9679728"/>
                <a:ext cx="201930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fr-CA" sz="40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fr-CA" sz="40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CA" sz="40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fr-CA" sz="4000" b="1" dirty="0">
                  <a:solidFill>
                    <a:srgbClr val="08519C"/>
                  </a:solidFill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7736463F-D5A9-4F30-B15E-A1ABA2DC6F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1389" y="9679728"/>
                <a:ext cx="2019300" cy="707886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B765B95-2277-4690-B7FC-EF5FDB2DFE87}"/>
                  </a:ext>
                </a:extLst>
              </p:cNvPr>
              <p:cNvSpPr txBox="1"/>
              <p:nvPr/>
            </p:nvSpPr>
            <p:spPr>
              <a:xfrm>
                <a:off x="6910310" y="10387614"/>
                <a:ext cx="201930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CA" sz="40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fr-CA" sz="40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CA" sz="40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fr-CA" sz="4000" b="1" dirty="0">
                  <a:solidFill>
                    <a:srgbClr val="08519C"/>
                  </a:solidFill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B765B95-2277-4690-B7FC-EF5FDB2DFE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0310" y="10387614"/>
                <a:ext cx="2019300" cy="707886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F4352A8D-12C7-4EFF-B763-E1796DACAD84}"/>
                  </a:ext>
                </a:extLst>
              </p:cNvPr>
              <p:cNvSpPr txBox="1"/>
              <p:nvPr/>
            </p:nvSpPr>
            <p:spPr>
              <a:xfrm>
                <a:off x="9061389" y="10373474"/>
                <a:ext cx="201930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fr-CA" sz="40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fr-CA" sz="40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CA" sz="40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𝟒</m:t>
                      </m:r>
                    </m:oMath>
                  </m:oMathPara>
                </a14:m>
                <a:endParaRPr lang="fr-CA" sz="4000" b="1" dirty="0">
                  <a:solidFill>
                    <a:srgbClr val="08519C"/>
                  </a:solidFill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F4352A8D-12C7-4EFF-B763-E1796DACAD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1389" y="10373474"/>
                <a:ext cx="2019300" cy="707886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Isosceles Triangle 68">
                <a:extLst>
                  <a:ext uri="{FF2B5EF4-FFF2-40B4-BE49-F238E27FC236}">
                    <a16:creationId xmlns:a16="http://schemas.microsoft.com/office/drawing/2014/main" id="{26D8512F-7A36-4706-85C9-A30206747A9A}"/>
                  </a:ext>
                </a:extLst>
              </p:cNvPr>
              <p:cNvSpPr/>
              <p:nvPr/>
            </p:nvSpPr>
            <p:spPr>
              <a:xfrm>
                <a:off x="1108890" y="11255137"/>
                <a:ext cx="2998516" cy="2584928"/>
              </a:xfrm>
              <a:prstGeom prst="triangl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fr-CA" sz="36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fr-CA" sz="36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CA" sz="36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fr-CA" sz="36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9" name="Isosceles Triangle 68">
                <a:extLst>
                  <a:ext uri="{FF2B5EF4-FFF2-40B4-BE49-F238E27FC236}">
                    <a16:creationId xmlns:a16="http://schemas.microsoft.com/office/drawing/2014/main" id="{26D8512F-7A36-4706-85C9-A30206747A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8890" y="11255137"/>
                <a:ext cx="2998516" cy="2584928"/>
              </a:xfrm>
              <a:prstGeom prst="triangle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C12A4A7F-0366-4CD4-86E6-A05813C91BA5}"/>
                  </a:ext>
                </a:extLst>
              </p:cNvPr>
              <p:cNvSpPr txBox="1"/>
              <p:nvPr/>
            </p:nvSpPr>
            <p:spPr>
              <a:xfrm>
                <a:off x="3463577" y="15289162"/>
                <a:ext cx="215108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CA" sz="40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fr-CA" sz="40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CA" sz="40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fr-CA" sz="4000" b="1" dirty="0">
                  <a:solidFill>
                    <a:srgbClr val="08519C"/>
                  </a:solidFill>
                </a:endParaRPr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C12A4A7F-0366-4CD4-86E6-A05813C91B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3577" y="15289162"/>
                <a:ext cx="2151080" cy="707886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D58B27A1-F2AA-45EC-90E4-6A63F8BF90A8}"/>
                  </a:ext>
                </a:extLst>
              </p:cNvPr>
              <p:cNvSpPr txBox="1"/>
              <p:nvPr/>
            </p:nvSpPr>
            <p:spPr>
              <a:xfrm>
                <a:off x="5614657" y="15289162"/>
                <a:ext cx="201930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fr-CA" sz="40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fr-CA" sz="40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CA" sz="40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fr-CA" sz="4000" b="1" dirty="0">
                  <a:solidFill>
                    <a:srgbClr val="08519C"/>
                  </a:solidFill>
                </a:endParaRPr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D58B27A1-F2AA-45EC-90E4-6A63F8BF90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4657" y="15289162"/>
                <a:ext cx="2019300" cy="707886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0619356B-8EB4-48AE-8C85-E7E22AC62F9C}"/>
                  </a:ext>
                </a:extLst>
              </p:cNvPr>
              <p:cNvSpPr txBox="1"/>
              <p:nvPr/>
            </p:nvSpPr>
            <p:spPr>
              <a:xfrm>
                <a:off x="3463578" y="15997048"/>
                <a:ext cx="201930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CA" sz="40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fr-CA" sz="40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CA" sz="40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fr-CA" sz="4000" b="1" dirty="0">
                  <a:solidFill>
                    <a:srgbClr val="08519C"/>
                  </a:solidFill>
                </a:endParaRPr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0619356B-8EB4-48AE-8C85-E7E22AC62F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3578" y="15997048"/>
                <a:ext cx="2019300" cy="707886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C3F1D4B4-FD20-472A-9568-341E022187BF}"/>
                  </a:ext>
                </a:extLst>
              </p:cNvPr>
              <p:cNvSpPr txBox="1"/>
              <p:nvPr/>
            </p:nvSpPr>
            <p:spPr>
              <a:xfrm>
                <a:off x="5614657" y="15982908"/>
                <a:ext cx="201930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fr-CA" sz="40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fr-CA" sz="40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CA" sz="40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𝟒</m:t>
                      </m:r>
                    </m:oMath>
                  </m:oMathPara>
                </a14:m>
                <a:endParaRPr lang="fr-CA" sz="4000" b="1" dirty="0">
                  <a:solidFill>
                    <a:srgbClr val="08519C"/>
                  </a:solidFill>
                </a:endParaRPr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C3F1D4B4-FD20-472A-9568-341E022187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4657" y="15982908"/>
                <a:ext cx="2019300" cy="707886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Isosceles Triangle 83">
                <a:extLst>
                  <a:ext uri="{FF2B5EF4-FFF2-40B4-BE49-F238E27FC236}">
                    <a16:creationId xmlns:a16="http://schemas.microsoft.com/office/drawing/2014/main" id="{65179549-9D44-4696-AD69-20F907F60F33}"/>
                  </a:ext>
                </a:extLst>
              </p:cNvPr>
              <p:cNvSpPr/>
              <p:nvPr/>
            </p:nvSpPr>
            <p:spPr>
              <a:xfrm>
                <a:off x="4115399" y="17233329"/>
                <a:ext cx="2998516" cy="2584928"/>
              </a:xfrm>
              <a:prstGeom prst="triangl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fr-CA" sz="36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fr-CA" sz="36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CA" sz="36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fr-CA" sz="36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4" name="Isosceles Triangle 83">
                <a:extLst>
                  <a:ext uri="{FF2B5EF4-FFF2-40B4-BE49-F238E27FC236}">
                    <a16:creationId xmlns:a16="http://schemas.microsoft.com/office/drawing/2014/main" id="{65179549-9D44-4696-AD69-20F907F60F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5399" y="17233329"/>
                <a:ext cx="2998516" cy="2584928"/>
              </a:xfrm>
              <a:prstGeom prst="triangle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9D32B2D4-3793-4C1C-92AE-ED0E7DE2F20B}"/>
              </a:ext>
            </a:extLst>
          </p:cNvPr>
          <p:cNvCxnSpPr>
            <a:cxnSpLocks/>
            <a:stCxn id="55" idx="4"/>
            <a:endCxn id="84" idx="0"/>
          </p:cNvCxnSpPr>
          <p:nvPr/>
        </p:nvCxnSpPr>
        <p:spPr>
          <a:xfrm rot="5400000">
            <a:off x="5707920" y="13941077"/>
            <a:ext cx="3198989" cy="3385514"/>
          </a:xfrm>
          <a:prstGeom prst="bentConnector3">
            <a:avLst>
              <a:gd name="adj1" fmla="val 2233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1AB01F8D-3969-4910-AEDF-1D0481FBDB2F}"/>
              </a:ext>
            </a:extLst>
          </p:cNvPr>
          <p:cNvSpPr txBox="1"/>
          <p:nvPr/>
        </p:nvSpPr>
        <p:spPr>
          <a:xfrm>
            <a:off x="5643779" y="14075217"/>
            <a:ext cx="17670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4000" dirty="0"/>
              <a:t>Oui</a:t>
            </a:r>
          </a:p>
        </p:txBody>
      </p:sp>
      <p:cxnSp>
        <p:nvCxnSpPr>
          <p:cNvPr id="90" name="Connector: Elbow 89">
            <a:extLst>
              <a:ext uri="{FF2B5EF4-FFF2-40B4-BE49-F238E27FC236}">
                <a16:creationId xmlns:a16="http://schemas.microsoft.com/office/drawing/2014/main" id="{E84B1CB2-8ECD-433E-A304-65D6FAC2569E}"/>
              </a:ext>
            </a:extLst>
          </p:cNvPr>
          <p:cNvCxnSpPr>
            <a:cxnSpLocks/>
            <a:stCxn id="55" idx="4"/>
            <a:endCxn id="93" idx="0"/>
          </p:cNvCxnSpPr>
          <p:nvPr/>
        </p:nvCxnSpPr>
        <p:spPr>
          <a:xfrm rot="16200000" flipH="1">
            <a:off x="8996591" y="14037919"/>
            <a:ext cx="3198989" cy="3191829"/>
          </a:xfrm>
          <a:prstGeom prst="bentConnector3">
            <a:avLst>
              <a:gd name="adj1" fmla="val 2233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Isosceles Triangle 92">
                <a:extLst>
                  <a:ext uri="{FF2B5EF4-FFF2-40B4-BE49-F238E27FC236}">
                    <a16:creationId xmlns:a16="http://schemas.microsoft.com/office/drawing/2014/main" id="{0D60A402-5E62-4AEE-AFAD-9808EA56EA57}"/>
                  </a:ext>
                </a:extLst>
              </p:cNvPr>
              <p:cNvSpPr/>
              <p:nvPr/>
            </p:nvSpPr>
            <p:spPr>
              <a:xfrm>
                <a:off x="10692742" y="17233329"/>
                <a:ext cx="2998516" cy="2584928"/>
              </a:xfrm>
              <a:prstGeom prst="triangl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fr-CA" sz="36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fr-CA" sz="36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CA" sz="36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fr-CA" sz="36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3" name="Isosceles Triangle 92">
                <a:extLst>
                  <a:ext uri="{FF2B5EF4-FFF2-40B4-BE49-F238E27FC236}">
                    <a16:creationId xmlns:a16="http://schemas.microsoft.com/office/drawing/2014/main" id="{0D60A402-5E62-4AEE-AFAD-9808EA56EA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92742" y="17233329"/>
                <a:ext cx="2998516" cy="2584928"/>
              </a:xfrm>
              <a:prstGeom prst="triangle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15E96690-2750-4ACC-8A53-B56636176EA3}"/>
                  </a:ext>
                </a:extLst>
              </p:cNvPr>
              <p:cNvSpPr txBox="1"/>
              <p:nvPr/>
            </p:nvSpPr>
            <p:spPr>
              <a:xfrm>
                <a:off x="10071038" y="15289323"/>
                <a:ext cx="215108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CA" sz="40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fr-CA" sz="40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CA" sz="40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fr-CA" sz="4000" b="1" dirty="0">
                  <a:solidFill>
                    <a:srgbClr val="08519C"/>
                  </a:solidFill>
                </a:endParaRPr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15E96690-2750-4ACC-8A53-B56636176E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71038" y="15289323"/>
                <a:ext cx="2151080" cy="707886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62C8F8FA-3D0B-458F-A359-09DACCDD7872}"/>
                  </a:ext>
                </a:extLst>
              </p:cNvPr>
              <p:cNvSpPr txBox="1"/>
              <p:nvPr/>
            </p:nvSpPr>
            <p:spPr>
              <a:xfrm>
                <a:off x="12222118" y="15289323"/>
                <a:ext cx="201930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fr-CA" sz="40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fr-CA" sz="40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CA" sz="40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fr-CA" sz="4000" b="1" dirty="0">
                  <a:solidFill>
                    <a:srgbClr val="08519C"/>
                  </a:solidFill>
                </a:endParaRPr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62C8F8FA-3D0B-458F-A359-09DACCDD78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22118" y="15289323"/>
                <a:ext cx="2019300" cy="707886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FA5AF45A-80E4-4B7B-ABD8-EE4BAA3E50AD}"/>
                  </a:ext>
                </a:extLst>
              </p:cNvPr>
              <p:cNvSpPr txBox="1"/>
              <p:nvPr/>
            </p:nvSpPr>
            <p:spPr>
              <a:xfrm>
                <a:off x="10071039" y="15997209"/>
                <a:ext cx="201930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CA" sz="40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fr-CA" sz="40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CA" sz="40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fr-CA" sz="4000" b="1" dirty="0">
                  <a:solidFill>
                    <a:srgbClr val="08519C"/>
                  </a:solidFill>
                </a:endParaRPr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FA5AF45A-80E4-4B7B-ABD8-EE4BAA3E50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71039" y="15997209"/>
                <a:ext cx="2019300" cy="707886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65B574DF-F015-45CE-B924-7C50749342E3}"/>
                  </a:ext>
                </a:extLst>
              </p:cNvPr>
              <p:cNvSpPr txBox="1"/>
              <p:nvPr/>
            </p:nvSpPr>
            <p:spPr>
              <a:xfrm>
                <a:off x="12222118" y="15983069"/>
                <a:ext cx="201930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fr-CA" sz="40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fr-CA" sz="40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CA" sz="40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fr-CA" sz="4000" b="1" dirty="0">
                  <a:solidFill>
                    <a:srgbClr val="08519C"/>
                  </a:solidFill>
                </a:endParaRPr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65B574DF-F015-45CE-B924-7C50749342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22118" y="15983069"/>
                <a:ext cx="2019300" cy="707886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2" name="TextBox 101">
            <a:extLst>
              <a:ext uri="{FF2B5EF4-FFF2-40B4-BE49-F238E27FC236}">
                <a16:creationId xmlns:a16="http://schemas.microsoft.com/office/drawing/2014/main" id="{4CA33E5E-0472-4158-98A5-BFA4B9C33372}"/>
              </a:ext>
            </a:extLst>
          </p:cNvPr>
          <p:cNvSpPr txBox="1"/>
          <p:nvPr/>
        </p:nvSpPr>
        <p:spPr>
          <a:xfrm>
            <a:off x="11019312" y="14083402"/>
            <a:ext cx="12028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sz="4000" dirty="0"/>
              <a:t>Non</a:t>
            </a:r>
          </a:p>
        </p:txBody>
      </p: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BA12458E-509B-4CFC-8027-0B210C15F30C}"/>
              </a:ext>
            </a:extLst>
          </p:cNvPr>
          <p:cNvCxnSpPr/>
          <p:nvPr/>
        </p:nvCxnSpPr>
        <p:spPr>
          <a:xfrm>
            <a:off x="6262951" y="1563329"/>
            <a:ext cx="0" cy="4269286"/>
          </a:xfrm>
          <a:prstGeom prst="line">
            <a:avLst/>
          </a:prstGeom>
          <a:ln w="38100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0142C248-AA58-4CC2-9555-DFA39C138BA1}"/>
                  </a:ext>
                </a:extLst>
              </p:cNvPr>
              <p:cNvSpPr txBox="1"/>
              <p:nvPr/>
            </p:nvSpPr>
            <p:spPr>
              <a:xfrm>
                <a:off x="5649245" y="913952"/>
                <a:ext cx="2616242" cy="6937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CA" sz="36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CA" sz="36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fr-CA" sz="36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CA" sz="36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fr-CA" sz="36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fr-CA" sz="3600" b="1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CA" sz="3600" b="1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fr-CA" sz="36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0142C248-AA58-4CC2-9555-DFA39C138B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9245" y="913952"/>
                <a:ext cx="2616242" cy="693780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277631D1-FE58-4335-8DD9-BFF04806E378}"/>
              </a:ext>
            </a:extLst>
          </p:cNvPr>
          <p:cNvCxnSpPr>
            <a:cxnSpLocks/>
          </p:cNvCxnSpPr>
          <p:nvPr/>
        </p:nvCxnSpPr>
        <p:spPr>
          <a:xfrm>
            <a:off x="6262951" y="2921052"/>
            <a:ext cx="2002536" cy="1"/>
          </a:xfrm>
          <a:prstGeom prst="line">
            <a:avLst/>
          </a:prstGeom>
          <a:ln w="38100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E7DE52AC-FE0D-48A9-8A19-563F793AA19B}"/>
                  </a:ext>
                </a:extLst>
              </p:cNvPr>
              <p:cNvSpPr txBox="1"/>
              <p:nvPr/>
            </p:nvSpPr>
            <p:spPr>
              <a:xfrm>
                <a:off x="8516437" y="2573428"/>
                <a:ext cx="2616242" cy="6694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CA" sz="36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CA" sz="36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fr-CA" sz="36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CA" sz="36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fr-CA" sz="36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fr-CA" sz="36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fr-CA" sz="36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fr-CA" sz="36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fr-CA" sz="36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𝟓</m:t>
                      </m:r>
                    </m:oMath>
                  </m:oMathPara>
                </a14:m>
                <a:endParaRPr lang="fr-CA" sz="36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E7DE52AC-FE0D-48A9-8A19-563F793AA1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6437" y="2573428"/>
                <a:ext cx="2616242" cy="669414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604696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0" y="-707887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b="1" dirty="0"/>
              <a:t>2. ARBRES DE DÉCISIONS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E6B5873-081D-4DC7-8B0F-202256DDFDB0}"/>
              </a:ext>
            </a:extLst>
          </p:cNvPr>
          <p:cNvSpPr txBox="1"/>
          <p:nvPr/>
        </p:nvSpPr>
        <p:spPr>
          <a:xfrm>
            <a:off x="0" y="-3038"/>
            <a:ext cx="12192000" cy="16096714"/>
          </a:xfrm>
          <a:prstGeom prst="rect">
            <a:avLst/>
          </a:prstGeom>
          <a:noFill/>
          <a:ln w="76200">
            <a:noFill/>
          </a:ln>
        </p:spPr>
        <p:txBody>
          <a:bodyPr wrap="square" rtlCol="0">
            <a:spAutoFit/>
          </a:bodyPr>
          <a:lstStyle/>
          <a:p>
            <a:r>
              <a:rPr lang="fr-CA" sz="4000" dirty="0"/>
              <a:t>Notons que si nous avions accepté une profondeur maximale de « 1 », on aurait eu :</a:t>
            </a:r>
          </a:p>
          <a:p>
            <a:endParaRPr lang="fr-CA" sz="4000" dirty="0"/>
          </a:p>
          <a:p>
            <a:endParaRPr lang="fr-CA" sz="4000" dirty="0"/>
          </a:p>
          <a:p>
            <a:endParaRPr lang="fr-CA" sz="4000" dirty="0"/>
          </a:p>
          <a:p>
            <a:endParaRPr lang="fr-CA" sz="4000" dirty="0"/>
          </a:p>
          <a:p>
            <a:endParaRPr lang="fr-CA" sz="4000" dirty="0"/>
          </a:p>
          <a:p>
            <a:endParaRPr lang="fr-CA" sz="4000" dirty="0"/>
          </a:p>
          <a:p>
            <a:endParaRPr lang="fr-CA" sz="4000" dirty="0"/>
          </a:p>
          <a:p>
            <a:endParaRPr lang="fr-CA" sz="4000" dirty="0"/>
          </a:p>
          <a:p>
            <a:endParaRPr lang="fr-CA" sz="4000" dirty="0"/>
          </a:p>
          <a:p>
            <a:endParaRPr lang="fr-CA" sz="4000" dirty="0"/>
          </a:p>
          <a:p>
            <a:endParaRPr lang="fr-CA" sz="4000" dirty="0"/>
          </a:p>
          <a:p>
            <a:endParaRPr lang="fr-CA" sz="4000" dirty="0"/>
          </a:p>
          <a:p>
            <a:endParaRPr lang="fr-CA" sz="4000" dirty="0"/>
          </a:p>
          <a:p>
            <a:endParaRPr lang="fr-CA" sz="4000" dirty="0"/>
          </a:p>
          <a:p>
            <a:endParaRPr lang="fr-CA" sz="4000" dirty="0"/>
          </a:p>
          <a:p>
            <a:endParaRPr lang="fr-CA" sz="4000" dirty="0"/>
          </a:p>
          <a:p>
            <a:endParaRPr lang="fr-CA" sz="4000" dirty="0"/>
          </a:p>
          <a:p>
            <a:endParaRPr lang="fr-CA" sz="4000" dirty="0"/>
          </a:p>
          <a:p>
            <a:endParaRPr lang="fr-CA" sz="4000" dirty="0"/>
          </a:p>
          <a:p>
            <a:endParaRPr lang="fr-CA" sz="4000" dirty="0"/>
          </a:p>
          <a:p>
            <a:endParaRPr lang="fr-CA" sz="4000" dirty="0"/>
          </a:p>
          <a:p>
            <a:endParaRPr lang="fr-CA" sz="4000" dirty="0"/>
          </a:p>
          <a:p>
            <a:pPr algn="r"/>
            <a:r>
              <a:rPr lang="fr-CA" sz="4000" b="1" dirty="0"/>
              <a:t>Quand une feuille n’est pas pure, </a:t>
            </a:r>
            <a:br>
              <a:rPr lang="fr-CA" sz="4000" b="1" dirty="0"/>
            </a:br>
            <a:r>
              <a:rPr lang="fr-CA" sz="4000" b="1" dirty="0"/>
              <a:t>la décision est prise à la majorité.</a:t>
            </a:r>
            <a:endParaRPr lang="fr-CA" sz="4400" b="1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11DD582-4CE6-40DE-AABC-8350547F8FC0}"/>
              </a:ext>
            </a:extLst>
          </p:cNvPr>
          <p:cNvCxnSpPr>
            <a:cxnSpLocks/>
          </p:cNvCxnSpPr>
          <p:nvPr/>
        </p:nvCxnSpPr>
        <p:spPr>
          <a:xfrm flipV="1">
            <a:off x="4850093" y="2520507"/>
            <a:ext cx="0" cy="402003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8680252-A4EB-4B86-A871-C7B244985171}"/>
              </a:ext>
            </a:extLst>
          </p:cNvPr>
          <p:cNvCxnSpPr>
            <a:cxnSpLocks/>
          </p:cNvCxnSpPr>
          <p:nvPr/>
        </p:nvCxnSpPr>
        <p:spPr>
          <a:xfrm>
            <a:off x="3912283" y="5266906"/>
            <a:ext cx="4158488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33B9DDE-DE75-42E7-80A8-CE2A75096977}"/>
                  </a:ext>
                </a:extLst>
              </p:cNvPr>
              <p:cNvSpPr txBox="1"/>
              <p:nvPr/>
            </p:nvSpPr>
            <p:spPr>
              <a:xfrm>
                <a:off x="7268827" y="5352135"/>
                <a:ext cx="1356853" cy="760593"/>
              </a:xfrm>
              <a:prstGeom prst="rect">
                <a:avLst/>
              </a:prstGeom>
              <a:noFill/>
              <a:ln w="762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CA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CA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fr-CA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</m:oMath>
                  </m:oMathPara>
                </a14:m>
                <a:endParaRPr lang="fr-CA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33B9DDE-DE75-42E7-80A8-CE2A750969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8827" y="5352135"/>
                <a:ext cx="1356853" cy="76059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76200">
                <a:noFill/>
              </a:ln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2CDFADA-61D3-495B-829F-F0E09469C853}"/>
                  </a:ext>
                </a:extLst>
              </p:cNvPr>
              <p:cNvSpPr txBox="1"/>
              <p:nvPr/>
            </p:nvSpPr>
            <p:spPr>
              <a:xfrm>
                <a:off x="3604248" y="1976199"/>
                <a:ext cx="1356853" cy="733534"/>
              </a:xfrm>
              <a:prstGeom prst="rect">
                <a:avLst/>
              </a:prstGeom>
              <a:noFill/>
              <a:ln w="762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CA" sz="4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fr-CA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2CDFADA-61D3-495B-829F-F0E09469C8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4248" y="1976199"/>
                <a:ext cx="1356853" cy="73353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76200">
                <a:noFill/>
              </a:ln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Oval 8">
            <a:extLst>
              <a:ext uri="{FF2B5EF4-FFF2-40B4-BE49-F238E27FC236}">
                <a16:creationId xmlns:a16="http://schemas.microsoft.com/office/drawing/2014/main" id="{A2292EAB-0F91-4B81-A3CC-A326F033122E}"/>
              </a:ext>
            </a:extLst>
          </p:cNvPr>
          <p:cNvSpPr/>
          <p:nvPr/>
        </p:nvSpPr>
        <p:spPr>
          <a:xfrm>
            <a:off x="5659791" y="4699695"/>
            <a:ext cx="252000" cy="252000"/>
          </a:xfrm>
          <a:prstGeom prst="ellipse">
            <a:avLst/>
          </a:prstGeom>
          <a:solidFill>
            <a:schemeClr val="bg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1F8A088-752B-421E-BE55-D5D42DA51AAB}"/>
              </a:ext>
            </a:extLst>
          </p:cNvPr>
          <p:cNvSpPr/>
          <p:nvPr/>
        </p:nvSpPr>
        <p:spPr>
          <a:xfrm>
            <a:off x="5391543" y="4704435"/>
            <a:ext cx="252000" cy="252000"/>
          </a:xfrm>
          <a:prstGeom prst="ellipse">
            <a:avLst/>
          </a:prstGeom>
          <a:solidFill>
            <a:schemeClr val="bg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4D6BCFB-1B50-4417-926A-51C4DC02B547}"/>
              </a:ext>
            </a:extLst>
          </p:cNvPr>
          <p:cNvGrpSpPr/>
          <p:nvPr/>
        </p:nvGrpSpPr>
        <p:grpSpPr>
          <a:xfrm>
            <a:off x="6910310" y="3910481"/>
            <a:ext cx="211911" cy="243786"/>
            <a:chOff x="4131601" y="2884249"/>
            <a:chExt cx="171830" cy="197676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3C50884-1F70-4795-B563-2611094B930C}"/>
                </a:ext>
              </a:extLst>
            </p:cNvPr>
            <p:cNvCxnSpPr/>
            <p:nvPr/>
          </p:nvCxnSpPr>
          <p:spPr>
            <a:xfrm>
              <a:off x="4131601" y="2884250"/>
              <a:ext cx="165095" cy="197675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8871DB16-7EBB-442A-B2B5-63A27ED179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38336" y="2884249"/>
              <a:ext cx="165095" cy="197675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AAB456F-4B11-44A1-AD72-57C0C1598F86}"/>
              </a:ext>
            </a:extLst>
          </p:cNvPr>
          <p:cNvGrpSpPr/>
          <p:nvPr/>
        </p:nvGrpSpPr>
        <p:grpSpPr>
          <a:xfrm>
            <a:off x="7155691" y="3931581"/>
            <a:ext cx="211911" cy="243786"/>
            <a:chOff x="4131601" y="2884249"/>
            <a:chExt cx="171830" cy="197676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9E41F545-35D0-4F44-B845-3E7E6BDBE7B0}"/>
                </a:ext>
              </a:extLst>
            </p:cNvPr>
            <p:cNvCxnSpPr/>
            <p:nvPr/>
          </p:nvCxnSpPr>
          <p:spPr>
            <a:xfrm>
              <a:off x="4131601" y="2884250"/>
              <a:ext cx="165095" cy="197675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633330F2-BDE1-419A-8A2F-ED26A7191C4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38336" y="2884249"/>
              <a:ext cx="165095" cy="197675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49D9F6D-060B-43CD-8955-53D888AC721E}"/>
              </a:ext>
            </a:extLst>
          </p:cNvPr>
          <p:cNvGrpSpPr/>
          <p:nvPr/>
        </p:nvGrpSpPr>
        <p:grpSpPr>
          <a:xfrm>
            <a:off x="6668818" y="3916542"/>
            <a:ext cx="211911" cy="243786"/>
            <a:chOff x="4131601" y="2884249"/>
            <a:chExt cx="171830" cy="197676"/>
          </a:xfrm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8E15B51A-FF04-40DE-AB5B-920BF0A73A25}"/>
                </a:ext>
              </a:extLst>
            </p:cNvPr>
            <p:cNvCxnSpPr/>
            <p:nvPr/>
          </p:nvCxnSpPr>
          <p:spPr>
            <a:xfrm>
              <a:off x="4131601" y="2884250"/>
              <a:ext cx="165095" cy="197675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8118257E-E766-468C-B020-97E334A8C98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38336" y="2884249"/>
              <a:ext cx="165095" cy="197675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Oval 24">
            <a:extLst>
              <a:ext uri="{FF2B5EF4-FFF2-40B4-BE49-F238E27FC236}">
                <a16:creationId xmlns:a16="http://schemas.microsoft.com/office/drawing/2014/main" id="{F22F3265-8E1C-494B-B720-43B113EB7324}"/>
              </a:ext>
            </a:extLst>
          </p:cNvPr>
          <p:cNvSpPr/>
          <p:nvPr/>
        </p:nvSpPr>
        <p:spPr>
          <a:xfrm>
            <a:off x="7019187" y="3161585"/>
            <a:ext cx="252000" cy="252000"/>
          </a:xfrm>
          <a:prstGeom prst="ellipse">
            <a:avLst/>
          </a:prstGeom>
          <a:solidFill>
            <a:schemeClr val="bg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4D9B0C4-EFC0-40EC-8F9E-4BEEFC58E9E6}"/>
              </a:ext>
            </a:extLst>
          </p:cNvPr>
          <p:cNvGrpSpPr/>
          <p:nvPr/>
        </p:nvGrpSpPr>
        <p:grpSpPr>
          <a:xfrm>
            <a:off x="6442116" y="3919066"/>
            <a:ext cx="211911" cy="243786"/>
            <a:chOff x="4131601" y="2884249"/>
            <a:chExt cx="171830" cy="197676"/>
          </a:xfrm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5E7968E7-04EB-4DF8-942A-5C323192CD94}"/>
                </a:ext>
              </a:extLst>
            </p:cNvPr>
            <p:cNvCxnSpPr/>
            <p:nvPr/>
          </p:nvCxnSpPr>
          <p:spPr>
            <a:xfrm>
              <a:off x="4131601" y="2884250"/>
              <a:ext cx="165095" cy="197675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2CAEDB5-CABB-48E5-B815-AC2ECEFD62C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38336" y="2884249"/>
              <a:ext cx="165095" cy="197675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Oval 28">
            <a:extLst>
              <a:ext uri="{FF2B5EF4-FFF2-40B4-BE49-F238E27FC236}">
                <a16:creationId xmlns:a16="http://schemas.microsoft.com/office/drawing/2014/main" id="{3D59D150-A08F-417B-9595-DA83A321BE95}"/>
              </a:ext>
            </a:extLst>
          </p:cNvPr>
          <p:cNvSpPr/>
          <p:nvPr/>
        </p:nvSpPr>
        <p:spPr>
          <a:xfrm>
            <a:off x="6735931" y="3161585"/>
            <a:ext cx="252000" cy="252000"/>
          </a:xfrm>
          <a:prstGeom prst="ellipse">
            <a:avLst/>
          </a:prstGeom>
          <a:solidFill>
            <a:schemeClr val="bg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0D976C9-005F-4075-9A35-9DE83AA1B2DE}"/>
                  </a:ext>
                </a:extLst>
              </p:cNvPr>
              <p:cNvSpPr txBox="1"/>
              <p:nvPr/>
            </p:nvSpPr>
            <p:spPr>
              <a:xfrm>
                <a:off x="5027074" y="5359065"/>
                <a:ext cx="1356853" cy="707886"/>
              </a:xfrm>
              <a:prstGeom prst="rect">
                <a:avLst/>
              </a:prstGeom>
              <a:noFill/>
              <a:ln w="762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sz="4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fr-CA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0D976C9-005F-4075-9A35-9DE83AA1B2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7074" y="5359065"/>
                <a:ext cx="1356853" cy="7078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76200">
                <a:noFill/>
              </a:ln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8209208-A738-4327-AF9F-54912EE07882}"/>
                  </a:ext>
                </a:extLst>
              </p:cNvPr>
              <p:cNvSpPr txBox="1"/>
              <p:nvPr/>
            </p:nvSpPr>
            <p:spPr>
              <a:xfrm>
                <a:off x="6129601" y="5365907"/>
                <a:ext cx="1356853" cy="707886"/>
              </a:xfrm>
              <a:prstGeom prst="rect">
                <a:avLst/>
              </a:prstGeom>
              <a:noFill/>
              <a:ln w="762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fr-CA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8209208-A738-4327-AF9F-54912EE078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9601" y="5365907"/>
                <a:ext cx="1356853" cy="70788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76200">
                <a:noFill/>
              </a:ln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C5EFB8AF-8431-4B49-A2FA-19DF64F2E6CB}"/>
                  </a:ext>
                </a:extLst>
              </p:cNvPr>
              <p:cNvSpPr/>
              <p:nvPr/>
            </p:nvSpPr>
            <p:spPr>
              <a:xfrm>
                <a:off x="4892151" y="7043748"/>
                <a:ext cx="1858296" cy="185829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CA" sz="3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CA" sz="36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fr-CA" sz="3600" i="1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fr-CA" sz="3600" i="1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fr-CA" sz="3600" dirty="0"/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C5EFB8AF-8431-4B49-A2FA-19DF64F2E6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2151" y="7043748"/>
                <a:ext cx="1858296" cy="185829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27BBC9EF-4A07-40D5-B189-E71DE9EA9E02}"/>
              </a:ext>
            </a:extLst>
          </p:cNvPr>
          <p:cNvCxnSpPr>
            <a:cxnSpLocks/>
            <a:stCxn id="33" idx="2"/>
            <a:endCxn id="69" idx="0"/>
          </p:cNvCxnSpPr>
          <p:nvPr/>
        </p:nvCxnSpPr>
        <p:spPr>
          <a:xfrm rot="5400000">
            <a:off x="2816951" y="8693242"/>
            <a:ext cx="2795547" cy="3213151"/>
          </a:xfrm>
          <a:prstGeom prst="bentConnector3">
            <a:avLst>
              <a:gd name="adj1" fmla="val 2165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446001E4-ECF8-4C3D-A00B-370CD051696C}"/>
              </a:ext>
            </a:extLst>
          </p:cNvPr>
          <p:cNvCxnSpPr>
            <a:cxnSpLocks/>
            <a:stCxn id="33" idx="2"/>
            <a:endCxn id="70" idx="0"/>
          </p:cNvCxnSpPr>
          <p:nvPr/>
        </p:nvCxnSpPr>
        <p:spPr>
          <a:xfrm rot="16200000" flipH="1">
            <a:off x="6003891" y="8719452"/>
            <a:ext cx="2795547" cy="3160730"/>
          </a:xfrm>
          <a:prstGeom prst="bentConnector3">
            <a:avLst>
              <a:gd name="adj1" fmla="val 2151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866430F5-0824-4EC5-B2C8-67A0770B5D32}"/>
              </a:ext>
            </a:extLst>
          </p:cNvPr>
          <p:cNvSpPr txBox="1"/>
          <p:nvPr/>
        </p:nvSpPr>
        <p:spPr>
          <a:xfrm>
            <a:off x="7779223" y="8849811"/>
            <a:ext cx="12028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sz="4000" dirty="0"/>
              <a:t>Non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5C1DFB6-CADD-4D08-93A7-1C423DFE70A6}"/>
              </a:ext>
            </a:extLst>
          </p:cNvPr>
          <p:cNvSpPr txBox="1"/>
          <p:nvPr/>
        </p:nvSpPr>
        <p:spPr>
          <a:xfrm>
            <a:off x="2660571" y="8849811"/>
            <a:ext cx="17670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4000" dirty="0"/>
              <a:t>Oui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86AC5AEF-661A-4F00-B6E0-6353C7A5FCEC}"/>
                  </a:ext>
                </a:extLst>
              </p:cNvPr>
              <p:cNvSpPr txBox="1"/>
              <p:nvPr/>
            </p:nvSpPr>
            <p:spPr>
              <a:xfrm>
                <a:off x="3646937" y="4416573"/>
                <a:ext cx="1356853" cy="707886"/>
              </a:xfrm>
              <a:prstGeom prst="rect">
                <a:avLst/>
              </a:prstGeom>
              <a:noFill/>
              <a:ln w="762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2.0</m:t>
                      </m:r>
                    </m:oMath>
                  </m:oMathPara>
                </a14:m>
                <a:endParaRPr lang="fr-CA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86AC5AEF-661A-4F00-B6E0-6353C7A5FC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6937" y="4416573"/>
                <a:ext cx="1356853" cy="70788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76200">
                <a:noFill/>
              </a:ln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545AD7C9-5700-4A98-9936-D4D27A3F81B8}"/>
                  </a:ext>
                </a:extLst>
              </p:cNvPr>
              <p:cNvSpPr txBox="1"/>
              <p:nvPr/>
            </p:nvSpPr>
            <p:spPr>
              <a:xfrm>
                <a:off x="3646937" y="3682571"/>
                <a:ext cx="1356853" cy="707886"/>
              </a:xfrm>
              <a:prstGeom prst="rect">
                <a:avLst/>
              </a:prstGeom>
              <a:noFill/>
              <a:ln w="762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3.0</m:t>
                      </m:r>
                    </m:oMath>
                  </m:oMathPara>
                </a14:m>
                <a:endParaRPr lang="fr-CA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545AD7C9-5700-4A98-9936-D4D27A3F81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6937" y="3682571"/>
                <a:ext cx="1356853" cy="70788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76200">
                <a:noFill/>
              </a:ln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F041304B-8B35-4C75-A6D3-F90E3506A6A1}"/>
                  </a:ext>
                </a:extLst>
              </p:cNvPr>
              <p:cNvSpPr txBox="1"/>
              <p:nvPr/>
            </p:nvSpPr>
            <p:spPr>
              <a:xfrm>
                <a:off x="3651215" y="2891590"/>
                <a:ext cx="1356853" cy="707886"/>
              </a:xfrm>
              <a:prstGeom prst="rect">
                <a:avLst/>
              </a:prstGeom>
              <a:noFill/>
              <a:ln w="762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sz="4000" i="1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fr-CA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.0</m:t>
                      </m:r>
                    </m:oMath>
                  </m:oMathPara>
                </a14:m>
                <a:endParaRPr lang="fr-CA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F041304B-8B35-4C75-A6D3-F90E3506A6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1215" y="2891590"/>
                <a:ext cx="1356853" cy="70788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76200">
                <a:noFill/>
              </a:ln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45FC07F9-0BF2-4B96-B780-BBAAEFF43E1F}"/>
                  </a:ext>
                </a:extLst>
              </p:cNvPr>
              <p:cNvSpPr txBox="1"/>
              <p:nvPr/>
            </p:nvSpPr>
            <p:spPr>
              <a:xfrm>
                <a:off x="588850" y="10096360"/>
                <a:ext cx="215108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CA" sz="40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fr-CA" sz="40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CA" sz="40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fr-CA" sz="4000" b="1" dirty="0">
                  <a:solidFill>
                    <a:srgbClr val="08519C"/>
                  </a:solidFill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45FC07F9-0BF2-4B96-B780-BBAAEFF43E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850" y="10096360"/>
                <a:ext cx="2151080" cy="70788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8ED5D3BB-FD92-417F-953A-91CF202516E3}"/>
                  </a:ext>
                </a:extLst>
              </p:cNvPr>
              <p:cNvSpPr txBox="1"/>
              <p:nvPr/>
            </p:nvSpPr>
            <p:spPr>
              <a:xfrm>
                <a:off x="2739930" y="10096360"/>
                <a:ext cx="201930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fr-CA" sz="40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fr-CA" sz="40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CA" sz="40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fr-CA" sz="4000" b="1" dirty="0">
                  <a:solidFill>
                    <a:srgbClr val="08519C"/>
                  </a:solidFill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8ED5D3BB-FD92-417F-953A-91CF202516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9930" y="10096360"/>
                <a:ext cx="2019300" cy="707886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2580DA25-3C01-4326-8C37-7B1AA1C4FA96}"/>
                  </a:ext>
                </a:extLst>
              </p:cNvPr>
              <p:cNvSpPr txBox="1"/>
              <p:nvPr/>
            </p:nvSpPr>
            <p:spPr>
              <a:xfrm>
                <a:off x="588851" y="10804246"/>
                <a:ext cx="201930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CA" sz="40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fr-CA" sz="40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CA" sz="40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fr-CA" sz="4000" b="1" dirty="0">
                  <a:solidFill>
                    <a:srgbClr val="08519C"/>
                  </a:solidFill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2580DA25-3C01-4326-8C37-7B1AA1C4FA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851" y="10804246"/>
                <a:ext cx="2019300" cy="707886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A02A6CE1-170A-428F-A616-746440B08488}"/>
                  </a:ext>
                </a:extLst>
              </p:cNvPr>
              <p:cNvSpPr txBox="1"/>
              <p:nvPr/>
            </p:nvSpPr>
            <p:spPr>
              <a:xfrm>
                <a:off x="2739930" y="10790106"/>
                <a:ext cx="201930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fr-CA" sz="40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fr-CA" sz="40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CA" sz="40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fr-CA" sz="4000" b="1" dirty="0">
                  <a:solidFill>
                    <a:srgbClr val="08519C"/>
                  </a:solidFill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A02A6CE1-170A-428F-A616-746440B084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9930" y="10790106"/>
                <a:ext cx="2019300" cy="707886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98DD66B0-2FFD-45A2-9D9B-E6C1CD5C698F}"/>
                  </a:ext>
                </a:extLst>
              </p:cNvPr>
              <p:cNvSpPr txBox="1"/>
              <p:nvPr/>
            </p:nvSpPr>
            <p:spPr>
              <a:xfrm>
                <a:off x="6910309" y="10122182"/>
                <a:ext cx="215108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CA" sz="40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fr-CA" sz="40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CA" sz="40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fr-CA" sz="4000" b="1" dirty="0">
                  <a:solidFill>
                    <a:srgbClr val="08519C"/>
                  </a:solidFill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98DD66B0-2FFD-45A2-9D9B-E6C1CD5C69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0309" y="10122182"/>
                <a:ext cx="2151080" cy="707886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7736463F-D5A9-4F30-B15E-A1ABA2DC6F27}"/>
                  </a:ext>
                </a:extLst>
              </p:cNvPr>
              <p:cNvSpPr txBox="1"/>
              <p:nvPr/>
            </p:nvSpPr>
            <p:spPr>
              <a:xfrm>
                <a:off x="9061389" y="10122182"/>
                <a:ext cx="201930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fr-CA" sz="40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fr-CA" sz="40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CA" sz="40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fr-CA" sz="4000" b="1" dirty="0">
                  <a:solidFill>
                    <a:srgbClr val="08519C"/>
                  </a:solidFill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7736463F-D5A9-4F30-B15E-A1ABA2DC6F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1389" y="10122182"/>
                <a:ext cx="2019300" cy="707886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B765B95-2277-4690-B7FC-EF5FDB2DFE87}"/>
                  </a:ext>
                </a:extLst>
              </p:cNvPr>
              <p:cNvSpPr txBox="1"/>
              <p:nvPr/>
            </p:nvSpPr>
            <p:spPr>
              <a:xfrm>
                <a:off x="6910310" y="10830068"/>
                <a:ext cx="201930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CA" sz="40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fr-CA" sz="40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CA" sz="40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fr-CA" sz="4000" b="1" dirty="0">
                  <a:solidFill>
                    <a:srgbClr val="08519C"/>
                  </a:solidFill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B765B95-2277-4690-B7FC-EF5FDB2DFE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0310" y="10830068"/>
                <a:ext cx="2019300" cy="707886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F4352A8D-12C7-4EFF-B763-E1796DACAD84}"/>
                  </a:ext>
                </a:extLst>
              </p:cNvPr>
              <p:cNvSpPr txBox="1"/>
              <p:nvPr/>
            </p:nvSpPr>
            <p:spPr>
              <a:xfrm>
                <a:off x="9061389" y="10815928"/>
                <a:ext cx="201930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fr-CA" sz="40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fr-CA" sz="40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CA" sz="40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𝟒</m:t>
                      </m:r>
                    </m:oMath>
                  </m:oMathPara>
                </a14:m>
                <a:endParaRPr lang="fr-CA" sz="4000" b="1" dirty="0">
                  <a:solidFill>
                    <a:srgbClr val="08519C"/>
                  </a:solidFill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F4352A8D-12C7-4EFF-B763-E1796DACAD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1389" y="10815928"/>
                <a:ext cx="2019300" cy="707886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Isosceles Triangle 68">
                <a:extLst>
                  <a:ext uri="{FF2B5EF4-FFF2-40B4-BE49-F238E27FC236}">
                    <a16:creationId xmlns:a16="http://schemas.microsoft.com/office/drawing/2014/main" id="{26D8512F-7A36-4706-85C9-A30206747A9A}"/>
                  </a:ext>
                </a:extLst>
              </p:cNvPr>
              <p:cNvSpPr/>
              <p:nvPr/>
            </p:nvSpPr>
            <p:spPr>
              <a:xfrm>
                <a:off x="1108890" y="11697591"/>
                <a:ext cx="2998516" cy="2584928"/>
              </a:xfrm>
              <a:prstGeom prst="triangl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fr-CA" sz="36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fr-CA" sz="36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CA" sz="36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fr-CA" sz="36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9" name="Isosceles Triangle 68">
                <a:extLst>
                  <a:ext uri="{FF2B5EF4-FFF2-40B4-BE49-F238E27FC236}">
                    <a16:creationId xmlns:a16="http://schemas.microsoft.com/office/drawing/2014/main" id="{26D8512F-7A36-4706-85C9-A30206747A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8890" y="11697591"/>
                <a:ext cx="2998516" cy="2584928"/>
              </a:xfrm>
              <a:prstGeom prst="triangle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5102120-B030-4AA6-9D76-F2F0B86778CB}"/>
              </a:ext>
            </a:extLst>
          </p:cNvPr>
          <p:cNvCxnSpPr/>
          <p:nvPr/>
        </p:nvCxnSpPr>
        <p:spPr>
          <a:xfrm>
            <a:off x="6129601" y="2271251"/>
            <a:ext cx="0" cy="4269286"/>
          </a:xfrm>
          <a:prstGeom prst="line">
            <a:avLst/>
          </a:prstGeom>
          <a:ln w="38100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491138C-8B3A-4748-A375-E2B9F52FE93E}"/>
                  </a:ext>
                </a:extLst>
              </p:cNvPr>
              <p:cNvSpPr txBox="1"/>
              <p:nvPr/>
            </p:nvSpPr>
            <p:spPr>
              <a:xfrm>
                <a:off x="5649245" y="1621874"/>
                <a:ext cx="2616242" cy="6937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CA" sz="36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CA" sz="36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fr-CA" sz="36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CA" sz="36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fr-CA" sz="36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fr-CA" sz="3600" b="1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CA" sz="3600" b="1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fr-CA" sz="36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491138C-8B3A-4748-A375-E2B9F52FE9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9245" y="1621874"/>
                <a:ext cx="2616242" cy="69378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Isosceles Triangle 69">
                <a:extLst>
                  <a:ext uri="{FF2B5EF4-FFF2-40B4-BE49-F238E27FC236}">
                    <a16:creationId xmlns:a16="http://schemas.microsoft.com/office/drawing/2014/main" id="{66A51409-C588-4109-B87C-1518A22DE796}"/>
                  </a:ext>
                </a:extLst>
              </p:cNvPr>
              <p:cNvSpPr/>
              <p:nvPr/>
            </p:nvSpPr>
            <p:spPr>
              <a:xfrm>
                <a:off x="7482771" y="11697591"/>
                <a:ext cx="2998516" cy="2584928"/>
              </a:xfrm>
              <a:prstGeom prst="triangl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fr-CA" sz="36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fr-CA" sz="36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CA" sz="36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fr-CA" sz="36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0" name="Isosceles Triangle 69">
                <a:extLst>
                  <a:ext uri="{FF2B5EF4-FFF2-40B4-BE49-F238E27FC236}">
                    <a16:creationId xmlns:a16="http://schemas.microsoft.com/office/drawing/2014/main" id="{66A51409-C588-4109-B87C-1518A22DE7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2771" y="11697591"/>
                <a:ext cx="2998516" cy="2584928"/>
              </a:xfrm>
              <a:prstGeom prst="triangle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97533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0" y="3075057"/>
            <a:ext cx="12192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6000" b="1" dirty="0"/>
              <a:t>1. MACHINES À </a:t>
            </a:r>
            <a:br>
              <a:rPr lang="fr-CA" sz="6000" b="1" dirty="0"/>
            </a:br>
            <a:r>
              <a:rPr lang="fr-CA" sz="6000" b="1" dirty="0"/>
              <a:t>VECTEURS DE SUPPORT</a:t>
            </a:r>
          </a:p>
        </p:txBody>
      </p:sp>
    </p:spTree>
    <p:extLst>
      <p:ext uri="{BB962C8B-B14F-4D97-AF65-F5344CB8AC3E}">
        <p14:creationId xmlns:p14="http://schemas.microsoft.com/office/powerpoint/2010/main" val="36586147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0" y="-707887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b="1" dirty="0"/>
              <a:t>2. ARBRES DE DÉCISIONS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E6B5873-081D-4DC7-8B0F-202256DDFDB0}"/>
              </a:ext>
            </a:extLst>
          </p:cNvPr>
          <p:cNvSpPr txBox="1"/>
          <p:nvPr/>
        </p:nvSpPr>
        <p:spPr>
          <a:xfrm>
            <a:off x="0" y="-3038"/>
            <a:ext cx="12192000" cy="8710077"/>
          </a:xfrm>
          <a:prstGeom prst="rect">
            <a:avLst/>
          </a:prstGeom>
          <a:noFill/>
          <a:ln w="76200">
            <a:noFill/>
          </a:ln>
        </p:spPr>
        <p:txBody>
          <a:bodyPr wrap="square" rtlCol="0">
            <a:spAutoFit/>
          </a:bodyPr>
          <a:lstStyle/>
          <a:p>
            <a:r>
              <a:rPr lang="fr-CA" sz="4000" dirty="0"/>
              <a:t>Essayons la méthode dans </a:t>
            </a:r>
            <a:r>
              <a:rPr lang="fr-CA" sz="4000" dirty="0" err="1"/>
              <a:t>Scikit</a:t>
            </a:r>
            <a:r>
              <a:rPr lang="fr-CA" sz="4000" dirty="0"/>
              <a:t> </a:t>
            </a:r>
            <a:r>
              <a:rPr lang="fr-CA" sz="4000" dirty="0" err="1"/>
              <a:t>Learn</a:t>
            </a:r>
            <a:r>
              <a:rPr lang="fr-CA" sz="4000" dirty="0"/>
              <a:t>.</a:t>
            </a:r>
          </a:p>
          <a:p>
            <a:endParaRPr lang="fr-CA" sz="4000" dirty="0"/>
          </a:p>
          <a:p>
            <a:r>
              <a:rPr lang="fr-CA" sz="4000" dirty="0"/>
              <a:t>L’hyperparamètre correspondant à la profondeur maximale est nommé :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fr-CA" sz="4000" b="1" i="1" dirty="0" err="1"/>
              <a:t>max_depth</a:t>
            </a:r>
            <a:endParaRPr lang="fr-CA" sz="4000" b="1" i="1" dirty="0"/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fr-CA" sz="4000" dirty="0"/>
              <a:t>Valeur par défaut :</a:t>
            </a:r>
            <a:r>
              <a:rPr lang="fr-CA" sz="4000" b="1" i="1" dirty="0"/>
              <a:t> None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endParaRPr lang="fr-CA" sz="4000" b="1" i="1" dirty="0"/>
          </a:p>
          <a:p>
            <a:r>
              <a:rPr lang="fr-CA" sz="4000" dirty="0"/>
              <a:t>L’hyperparamètre correspondant au nombre minimum d’exemplaire pour créer un nouveau nœud est nommé :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fr-CA" sz="4000" b="1" i="1" dirty="0" err="1"/>
              <a:t>min_samples_split</a:t>
            </a:r>
            <a:endParaRPr lang="fr-CA" sz="4000" b="1" i="1" dirty="0"/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fr-CA" sz="4000" dirty="0"/>
              <a:t>Valeur par défaut :</a:t>
            </a:r>
            <a:r>
              <a:rPr lang="fr-CA" sz="4000" b="1" i="1" dirty="0"/>
              <a:t> 2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endParaRPr lang="fr-CA" sz="4000" b="1" i="1" dirty="0"/>
          </a:p>
          <a:p>
            <a:r>
              <a:rPr lang="fr-CA" sz="4000" b="1" i="1" dirty="0"/>
              <a:t>Donc, le modèle par défaut est à risque de surapprentissage.</a:t>
            </a:r>
          </a:p>
        </p:txBody>
      </p:sp>
    </p:spTree>
    <p:extLst>
      <p:ext uri="{BB962C8B-B14F-4D97-AF65-F5344CB8AC3E}">
        <p14:creationId xmlns:p14="http://schemas.microsoft.com/office/powerpoint/2010/main" val="4119071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0" y="-707887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b="1" dirty="0"/>
              <a:t>2. ARBRES DE DÉCISIONS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E6B5873-081D-4DC7-8B0F-202256DDFDB0}"/>
              </a:ext>
            </a:extLst>
          </p:cNvPr>
          <p:cNvSpPr txBox="1"/>
          <p:nvPr/>
        </p:nvSpPr>
        <p:spPr>
          <a:xfrm>
            <a:off x="0" y="-3038"/>
            <a:ext cx="12192000" cy="9202519"/>
          </a:xfrm>
          <a:prstGeom prst="rect">
            <a:avLst/>
          </a:prstGeom>
          <a:noFill/>
          <a:ln w="76200">
            <a:noFill/>
          </a:ln>
        </p:spPr>
        <p:txBody>
          <a:bodyPr wrap="square" rtlCol="0">
            <a:spAutoFit/>
          </a:bodyPr>
          <a:lstStyle/>
          <a:p>
            <a:r>
              <a:rPr lang="fr-CA" sz="4000" dirty="0"/>
              <a:t>En général, les arbres de décision demeurent à risque de surapprentissage.</a:t>
            </a:r>
          </a:p>
          <a:p>
            <a:endParaRPr lang="fr-CA" sz="4000" dirty="0"/>
          </a:p>
          <a:p>
            <a:r>
              <a:rPr lang="fr-CA" sz="4000" dirty="0"/>
              <a:t>Ainsi, les arbres de décisions ont généralement… :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fr-CA" sz="3600" dirty="0"/>
              <a:t>Une variance relativement élevée.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fr-CA" sz="3600" dirty="0"/>
              <a:t>Un biais relativement faible.</a:t>
            </a:r>
          </a:p>
          <a:p>
            <a:endParaRPr lang="fr-CA" sz="4000" b="1" i="1" dirty="0"/>
          </a:p>
          <a:p>
            <a:r>
              <a:rPr lang="fr-CA" sz="4000" dirty="0"/>
              <a:t>Pour améliorer leurs performances on utilise couramment des méthodes dites « d’ensembles ».</a:t>
            </a:r>
          </a:p>
          <a:p>
            <a:endParaRPr lang="fr-CA" sz="4000" dirty="0"/>
          </a:p>
          <a:p>
            <a:r>
              <a:rPr lang="fr-CA" sz="4000" dirty="0"/>
              <a:t>Il existe deux types de méthodes d’ensembles :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fr-CA" sz="4000" dirty="0"/>
              <a:t>Bagging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fr-CA" sz="4000" dirty="0" err="1"/>
              <a:t>Boosting</a:t>
            </a:r>
            <a:endParaRPr lang="fr-CA" sz="4000" dirty="0"/>
          </a:p>
          <a:p>
            <a:pPr marL="571500" indent="-571500">
              <a:buFont typeface="Wingdings" panose="05000000000000000000" pitchFamily="2" charset="2"/>
              <a:buChar char="Ø"/>
            </a:pPr>
            <a:endParaRPr lang="fr-CA" sz="4000" dirty="0"/>
          </a:p>
          <a:p>
            <a:r>
              <a:rPr lang="fr-CA" sz="4000" dirty="0"/>
              <a:t>Nous allons maintenant voir ces deux techniques.</a:t>
            </a:r>
          </a:p>
        </p:txBody>
      </p:sp>
    </p:spTree>
    <p:extLst>
      <p:ext uri="{BB962C8B-B14F-4D97-AF65-F5344CB8AC3E}">
        <p14:creationId xmlns:p14="http://schemas.microsoft.com/office/powerpoint/2010/main" val="6767186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0" y="3075057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6000" b="1" dirty="0"/>
              <a:t>3. FORÊTS ALÉATOIRES (BAGGING)</a:t>
            </a:r>
          </a:p>
        </p:txBody>
      </p:sp>
    </p:spTree>
    <p:extLst>
      <p:ext uri="{BB962C8B-B14F-4D97-AF65-F5344CB8AC3E}">
        <p14:creationId xmlns:p14="http://schemas.microsoft.com/office/powerpoint/2010/main" val="21504542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0" y="-707887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b="1" dirty="0"/>
              <a:t>3. FORÊTS ALÉATOIRES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D070C8-6D50-4FFE-902F-2C89A0E81EDD}"/>
              </a:ext>
            </a:extLst>
          </p:cNvPr>
          <p:cNvSpPr txBox="1"/>
          <p:nvPr/>
        </p:nvSpPr>
        <p:spPr>
          <a:xfrm>
            <a:off x="0" y="-3038"/>
            <a:ext cx="12192000" cy="7478970"/>
          </a:xfrm>
          <a:prstGeom prst="rect">
            <a:avLst/>
          </a:prstGeom>
          <a:noFill/>
          <a:ln w="76200">
            <a:noFill/>
          </a:ln>
        </p:spPr>
        <p:txBody>
          <a:bodyPr wrap="square" rtlCol="0">
            <a:spAutoFit/>
          </a:bodyPr>
          <a:lstStyle/>
          <a:p>
            <a:r>
              <a:rPr lang="fr-CA" sz="4000" dirty="0"/>
              <a:t>Le bagging (</a:t>
            </a:r>
            <a:r>
              <a:rPr lang="fr-CA" sz="4000" b="1" i="1" dirty="0"/>
              <a:t>B</a:t>
            </a:r>
            <a:r>
              <a:rPr lang="fr-CA" sz="4000" i="1" dirty="0"/>
              <a:t>ootstrap </a:t>
            </a:r>
            <a:r>
              <a:rPr lang="fr-CA" sz="4000" b="1" i="1" dirty="0" err="1"/>
              <a:t>AGG</a:t>
            </a:r>
            <a:r>
              <a:rPr lang="fr-CA" sz="4000" i="1" dirty="0" err="1"/>
              <a:t>regation</a:t>
            </a:r>
            <a:r>
              <a:rPr lang="fr-CA" sz="4000" dirty="0"/>
              <a:t>) est une technique visant principalement à </a:t>
            </a:r>
            <a:r>
              <a:rPr lang="fr-CA" sz="4000" b="1" dirty="0"/>
              <a:t>réduire la variance </a:t>
            </a:r>
            <a:r>
              <a:rPr lang="fr-CA" sz="4000" dirty="0"/>
              <a:t>du modèle.</a:t>
            </a:r>
          </a:p>
          <a:p>
            <a:endParaRPr lang="fr-CA" sz="4000" dirty="0"/>
          </a:p>
          <a:p>
            <a:r>
              <a:rPr lang="fr-CA" sz="4000" dirty="0"/>
              <a:t>L’idée générale est de… :</a:t>
            </a:r>
          </a:p>
          <a:p>
            <a:pPr marL="742950" indent="-742950">
              <a:buFont typeface="+mj-lt"/>
              <a:buAutoNum type="arabicPeriod"/>
            </a:pPr>
            <a:endParaRPr lang="fr-CA" sz="4000" dirty="0"/>
          </a:p>
          <a:p>
            <a:pPr marL="742950" indent="-742950">
              <a:buFont typeface="+mj-lt"/>
              <a:buAutoNum type="arabicPeriod"/>
            </a:pPr>
            <a:r>
              <a:rPr lang="fr-CA" sz="4000" dirty="0"/>
              <a:t>…entraîner un ensemble de modèles indépendants les uns des autres utilisant chacun une version différente de l’ensemble de données (</a:t>
            </a:r>
            <a:r>
              <a:rPr lang="fr-CA" sz="4000" b="1" i="1" dirty="0" err="1"/>
              <a:t>bootstrap</a:t>
            </a:r>
            <a:r>
              <a:rPr lang="fr-CA" sz="4000" dirty="0"/>
              <a:t>)</a:t>
            </a:r>
            <a:r>
              <a:rPr lang="fr-CA" sz="4000" i="1" dirty="0"/>
              <a:t>.</a:t>
            </a:r>
          </a:p>
          <a:p>
            <a:pPr marL="742950" indent="-742950">
              <a:buFont typeface="+mj-lt"/>
              <a:buAutoNum type="arabicPeriod"/>
            </a:pPr>
            <a:endParaRPr lang="fr-CA" sz="4000" dirty="0"/>
          </a:p>
          <a:p>
            <a:pPr marL="742950" indent="-742950">
              <a:buFont typeface="+mj-lt"/>
              <a:buAutoNum type="arabicPeriod"/>
            </a:pPr>
            <a:r>
              <a:rPr lang="fr-CA" sz="4000" dirty="0"/>
              <a:t>…utiliser l’ensemble des prédictions de tous les modèles entraînés pour faire une prédiction sur une nouvelle donnée (</a:t>
            </a:r>
            <a:r>
              <a:rPr lang="fr-CA" sz="4000" b="1" i="1" dirty="0" err="1"/>
              <a:t>aggregation</a:t>
            </a:r>
            <a:r>
              <a:rPr lang="fr-CA" sz="4000" dirty="0"/>
              <a:t>)</a:t>
            </a:r>
            <a:r>
              <a:rPr lang="fr-CA" sz="4000" b="1" i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314888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0" y="-707887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b="1" dirty="0"/>
              <a:t>3. FORÊTS ALÉATOIRES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D070C8-6D50-4FFE-902F-2C89A0E81EDD}"/>
              </a:ext>
            </a:extLst>
          </p:cNvPr>
          <p:cNvSpPr txBox="1"/>
          <p:nvPr/>
        </p:nvSpPr>
        <p:spPr>
          <a:xfrm>
            <a:off x="0" y="-3038"/>
            <a:ext cx="12192000" cy="12711172"/>
          </a:xfrm>
          <a:prstGeom prst="rect">
            <a:avLst/>
          </a:prstGeom>
          <a:noFill/>
          <a:ln w="76200">
            <a:noFill/>
          </a:ln>
        </p:spPr>
        <p:txBody>
          <a:bodyPr wrap="square" rtlCol="0">
            <a:sp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fr-CA" sz="4000" dirty="0"/>
              <a:t>…entraîner un ensemble de modèles indépendants les uns des autres.</a:t>
            </a:r>
          </a:p>
          <a:p>
            <a:endParaRPr lang="fr-CA" sz="4000" dirty="0"/>
          </a:p>
          <a:p>
            <a:r>
              <a:rPr lang="fr-CA" sz="4000" dirty="0"/>
              <a:t>Dans le contexte des arbres de décisions, chaque arbre de décision est construit avec un ensemble de données différent.</a:t>
            </a:r>
          </a:p>
          <a:p>
            <a:endParaRPr lang="fr-CA" sz="4000" dirty="0"/>
          </a:p>
          <a:p>
            <a:r>
              <a:rPr lang="fr-CA" sz="4000" dirty="0"/>
              <a:t>Chaque version de l’ensemble de données est construit de la même manière, en utilisant une méthode de type </a:t>
            </a:r>
            <a:r>
              <a:rPr lang="fr-CA" sz="4000" i="1" dirty="0" err="1"/>
              <a:t>bootstrap</a:t>
            </a:r>
            <a:r>
              <a:rPr lang="fr-CA" sz="4000" i="1" dirty="0"/>
              <a:t> </a:t>
            </a:r>
            <a:r>
              <a:rPr lang="fr-CA" sz="4000" dirty="0"/>
              <a:t>:</a:t>
            </a:r>
          </a:p>
          <a:p>
            <a:endParaRPr lang="fr-CA" sz="4000" dirty="0"/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fr-CA" sz="4000" dirty="0"/>
              <a:t>On construit le nouvel ensemble de données en tirant aléatoirement </a:t>
            </a:r>
            <a:r>
              <a:rPr lang="fr-CA" sz="4000" i="1" dirty="0"/>
              <a:t>N</a:t>
            </a:r>
            <a:r>
              <a:rPr lang="fr-CA" sz="4000" dirty="0"/>
              <a:t> exemples à partir de l’ensemble d’entraînement.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endParaRPr lang="fr-CA" sz="4000" dirty="0"/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fr-CA" sz="4000" dirty="0"/>
              <a:t>Le tirage aléatoire est réalisé « avec remise ». </a:t>
            </a:r>
          </a:p>
          <a:p>
            <a:pPr marL="1485900" lvl="2" indent="-571500">
              <a:buFont typeface="Wingdings" panose="05000000000000000000" pitchFamily="2" charset="2"/>
              <a:buChar char="Ø"/>
            </a:pPr>
            <a:r>
              <a:rPr lang="fr-CA" sz="3600" dirty="0"/>
              <a:t>Ceci signifie que si un exemple a déjà été tiré au hasard, et qu’il fait donc déjà partie du nouvel ensemble, il a néanmoins autant de chances que les autres d’être tiré au hasard pour les exemples suivants du même nouvel ensemble.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D0DED64-DF50-46E6-B163-06E1801B7F5D}"/>
              </a:ext>
            </a:extLst>
          </p:cNvPr>
          <p:cNvSpPr/>
          <p:nvPr/>
        </p:nvSpPr>
        <p:spPr>
          <a:xfrm>
            <a:off x="0" y="13096565"/>
            <a:ext cx="943429" cy="2654710"/>
          </a:xfrm>
          <a:prstGeom prst="rect">
            <a:avLst/>
          </a:prstGeom>
          <a:solidFill>
            <a:schemeClr val="bg1"/>
          </a:solidFill>
          <a:ln w="76200">
            <a:solidFill>
              <a:srgbClr val="0851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F549EEE-F425-4951-9AEA-54ACDEE88647}"/>
                  </a:ext>
                </a:extLst>
              </p:cNvPr>
              <p:cNvSpPr txBox="1"/>
              <p:nvPr/>
            </p:nvSpPr>
            <p:spPr>
              <a:xfrm>
                <a:off x="108186" y="13125918"/>
                <a:ext cx="675249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CA" sz="4000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4000" b="1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fr-CA" sz="4000" b="1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fr-CA" b="1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F549EEE-F425-4951-9AEA-54ACDEE886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186" y="13125918"/>
                <a:ext cx="675249" cy="70788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323DFDA-7680-480F-8BC2-6E19DE002D4C}"/>
                  </a:ext>
                </a:extLst>
              </p:cNvPr>
              <p:cNvSpPr txBox="1"/>
              <p:nvPr/>
            </p:nvSpPr>
            <p:spPr>
              <a:xfrm>
                <a:off x="106635" y="13665587"/>
                <a:ext cx="675249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CA" sz="4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4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fr-CA" sz="4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fr-CA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323DFDA-7680-480F-8BC2-6E19DE002D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35" y="13665587"/>
                <a:ext cx="675249" cy="7078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73C71E6-7BC0-4F7D-BA02-FF65326A7630}"/>
                  </a:ext>
                </a:extLst>
              </p:cNvPr>
              <p:cNvSpPr txBox="1"/>
              <p:nvPr/>
            </p:nvSpPr>
            <p:spPr>
              <a:xfrm>
                <a:off x="105084" y="14234609"/>
                <a:ext cx="675249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CA" sz="4000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4000" b="1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fr-CA" sz="4000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fr-CA" b="1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73C71E6-7BC0-4F7D-BA02-FF65326A76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084" y="14234609"/>
                <a:ext cx="675249" cy="7078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7392915-F165-4B26-8951-71D692F5B228}"/>
                  </a:ext>
                </a:extLst>
              </p:cNvPr>
              <p:cNvSpPr txBox="1"/>
              <p:nvPr/>
            </p:nvSpPr>
            <p:spPr>
              <a:xfrm>
                <a:off x="105084" y="14803631"/>
                <a:ext cx="675249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CA" sz="4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4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fr-CA" sz="4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fr-CA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7392915-F165-4B26-8951-71D692F5B2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084" y="14803631"/>
                <a:ext cx="675249" cy="70788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Rectangle 36">
            <a:extLst>
              <a:ext uri="{FF2B5EF4-FFF2-40B4-BE49-F238E27FC236}">
                <a16:creationId xmlns:a16="http://schemas.microsoft.com/office/drawing/2014/main" id="{98C4CBA7-E6D1-4776-B887-E2352E7B6CCE}"/>
              </a:ext>
            </a:extLst>
          </p:cNvPr>
          <p:cNvSpPr/>
          <p:nvPr/>
        </p:nvSpPr>
        <p:spPr>
          <a:xfrm>
            <a:off x="2198914" y="13096565"/>
            <a:ext cx="943429" cy="2654710"/>
          </a:xfrm>
          <a:prstGeom prst="rect">
            <a:avLst/>
          </a:prstGeom>
          <a:solidFill>
            <a:schemeClr val="bg1"/>
          </a:solidFill>
          <a:ln w="76200">
            <a:solidFill>
              <a:srgbClr val="0851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537E2C8-D95E-4542-B8EE-DE7600AB9B50}"/>
                  </a:ext>
                </a:extLst>
              </p:cNvPr>
              <p:cNvSpPr txBox="1"/>
              <p:nvPr/>
            </p:nvSpPr>
            <p:spPr>
              <a:xfrm>
                <a:off x="2307100" y="13125918"/>
                <a:ext cx="675249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CA" sz="4000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4000" b="1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fr-CA" sz="4000" b="1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fr-CA" b="1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537E2C8-D95E-4542-B8EE-DE7600AB9B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7100" y="13125918"/>
                <a:ext cx="675249" cy="70788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5D65678E-B788-4DA6-A7E7-69D87575AD95}"/>
                  </a:ext>
                </a:extLst>
              </p:cNvPr>
              <p:cNvSpPr txBox="1"/>
              <p:nvPr/>
            </p:nvSpPr>
            <p:spPr>
              <a:xfrm>
                <a:off x="2305549" y="13665587"/>
                <a:ext cx="675249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CA" sz="4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4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fr-CA" sz="4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fr-CA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5D65678E-B788-4DA6-A7E7-69D87575AD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5549" y="13665587"/>
                <a:ext cx="675249" cy="70788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FE5044D-FB90-4EDC-9E70-A6C50AC1A7D0}"/>
                  </a:ext>
                </a:extLst>
              </p:cNvPr>
              <p:cNvSpPr txBox="1"/>
              <p:nvPr/>
            </p:nvSpPr>
            <p:spPr>
              <a:xfrm>
                <a:off x="2303998" y="14234609"/>
                <a:ext cx="675249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CA" sz="4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4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fr-CA" sz="4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fr-CA" sz="40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FE5044D-FB90-4EDC-9E70-A6C50AC1A7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3998" y="14234609"/>
                <a:ext cx="675249" cy="70788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39F01871-09F2-4118-B6B5-1689BFECFDC1}"/>
                  </a:ext>
                </a:extLst>
              </p:cNvPr>
              <p:cNvSpPr txBox="1"/>
              <p:nvPr/>
            </p:nvSpPr>
            <p:spPr>
              <a:xfrm>
                <a:off x="2303998" y="14803631"/>
                <a:ext cx="675249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CA" sz="4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4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fr-CA" sz="4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fr-CA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39F01871-09F2-4118-B6B5-1689BFECFD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3998" y="14803631"/>
                <a:ext cx="675249" cy="70788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Rectangle 41">
            <a:extLst>
              <a:ext uri="{FF2B5EF4-FFF2-40B4-BE49-F238E27FC236}">
                <a16:creationId xmlns:a16="http://schemas.microsoft.com/office/drawing/2014/main" id="{297CF1B1-202B-4BCB-9260-CF14E214FD63}"/>
              </a:ext>
            </a:extLst>
          </p:cNvPr>
          <p:cNvSpPr/>
          <p:nvPr/>
        </p:nvSpPr>
        <p:spPr>
          <a:xfrm>
            <a:off x="3454399" y="13096565"/>
            <a:ext cx="943429" cy="2654710"/>
          </a:xfrm>
          <a:prstGeom prst="rect">
            <a:avLst/>
          </a:prstGeom>
          <a:solidFill>
            <a:schemeClr val="bg1"/>
          </a:solidFill>
          <a:ln w="76200">
            <a:solidFill>
              <a:srgbClr val="0851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51AE869D-AD07-4CC8-B099-DCD5872292B0}"/>
                  </a:ext>
                </a:extLst>
              </p:cNvPr>
              <p:cNvSpPr txBox="1"/>
              <p:nvPr/>
            </p:nvSpPr>
            <p:spPr>
              <a:xfrm>
                <a:off x="3562585" y="13125918"/>
                <a:ext cx="675249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CA" sz="4000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4000" b="1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fr-CA" sz="4000" b="1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fr-CA" b="1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51AE869D-AD07-4CC8-B099-DCD5872292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2585" y="13125918"/>
                <a:ext cx="675249" cy="70788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9ADCD53C-2613-4655-87C1-8AB9E1031AAD}"/>
                  </a:ext>
                </a:extLst>
              </p:cNvPr>
              <p:cNvSpPr txBox="1"/>
              <p:nvPr/>
            </p:nvSpPr>
            <p:spPr>
              <a:xfrm>
                <a:off x="3561034" y="13665587"/>
                <a:ext cx="675249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CA" sz="4000" b="1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4000" b="1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fr-CA" sz="4000" b="1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fr-CA" sz="4000" b="1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9ADCD53C-2613-4655-87C1-8AB9E1031A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1034" y="13665587"/>
                <a:ext cx="675249" cy="707886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09113136-3355-4895-BB35-DA0E029F9733}"/>
                  </a:ext>
                </a:extLst>
              </p:cNvPr>
              <p:cNvSpPr txBox="1"/>
              <p:nvPr/>
            </p:nvSpPr>
            <p:spPr>
              <a:xfrm>
                <a:off x="3559483" y="14234609"/>
                <a:ext cx="675249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CA" sz="4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4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fr-CA" sz="4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fr-CA" sz="40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09113136-3355-4895-BB35-DA0E029F97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9483" y="14234609"/>
                <a:ext cx="675249" cy="707886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F95538DD-2F11-4CA8-ABA1-E2C0D4662DE9}"/>
                  </a:ext>
                </a:extLst>
              </p:cNvPr>
              <p:cNvSpPr txBox="1"/>
              <p:nvPr/>
            </p:nvSpPr>
            <p:spPr>
              <a:xfrm>
                <a:off x="3559483" y="14803631"/>
                <a:ext cx="675249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CA" sz="4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4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fr-CA" sz="4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fr-CA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F95538DD-2F11-4CA8-ABA1-E2C0D4662D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9483" y="14803631"/>
                <a:ext cx="675249" cy="707886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Rectangle 46">
            <a:extLst>
              <a:ext uri="{FF2B5EF4-FFF2-40B4-BE49-F238E27FC236}">
                <a16:creationId xmlns:a16="http://schemas.microsoft.com/office/drawing/2014/main" id="{59D7F098-78E6-4E56-AD13-0EE4122BFF0D}"/>
              </a:ext>
            </a:extLst>
          </p:cNvPr>
          <p:cNvSpPr/>
          <p:nvPr/>
        </p:nvSpPr>
        <p:spPr>
          <a:xfrm>
            <a:off x="4709884" y="13096565"/>
            <a:ext cx="943429" cy="2654710"/>
          </a:xfrm>
          <a:prstGeom prst="rect">
            <a:avLst/>
          </a:prstGeom>
          <a:solidFill>
            <a:schemeClr val="bg1"/>
          </a:solidFill>
          <a:ln w="76200">
            <a:solidFill>
              <a:srgbClr val="0851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1DA68039-FD43-4839-A2E5-7A78B39AFDCC}"/>
                  </a:ext>
                </a:extLst>
              </p:cNvPr>
              <p:cNvSpPr txBox="1"/>
              <p:nvPr/>
            </p:nvSpPr>
            <p:spPr>
              <a:xfrm>
                <a:off x="4818070" y="13125918"/>
                <a:ext cx="675249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CA" sz="4000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4000" b="1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fr-CA" sz="4000" b="1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fr-CA" b="1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1DA68039-FD43-4839-A2E5-7A78B39AFD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8070" y="13125918"/>
                <a:ext cx="675249" cy="707886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8700B0BE-5557-4701-85EF-826ECBF09281}"/>
                  </a:ext>
                </a:extLst>
              </p:cNvPr>
              <p:cNvSpPr txBox="1"/>
              <p:nvPr/>
            </p:nvSpPr>
            <p:spPr>
              <a:xfrm>
                <a:off x="4816519" y="13665587"/>
                <a:ext cx="675249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CA" sz="4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4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fr-CA" sz="4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fr-CA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8700B0BE-5557-4701-85EF-826ECBF092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6519" y="13665587"/>
                <a:ext cx="675249" cy="707886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B872A9C1-F33F-40EF-A567-CEE534EECCE8}"/>
                  </a:ext>
                </a:extLst>
              </p:cNvPr>
              <p:cNvSpPr txBox="1"/>
              <p:nvPr/>
            </p:nvSpPr>
            <p:spPr>
              <a:xfrm>
                <a:off x="4814968" y="14234609"/>
                <a:ext cx="675249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CA" sz="4000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4000" b="1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fr-CA" sz="4000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fr-CA" b="1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B872A9C1-F33F-40EF-A567-CEE534EECC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4968" y="14234609"/>
                <a:ext cx="675249" cy="707886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DF83928E-8A5D-4186-98B2-5BB8C325A549}"/>
                  </a:ext>
                </a:extLst>
              </p:cNvPr>
              <p:cNvSpPr txBox="1"/>
              <p:nvPr/>
            </p:nvSpPr>
            <p:spPr>
              <a:xfrm>
                <a:off x="4814968" y="14803631"/>
                <a:ext cx="675249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CA" sz="4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4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fr-CA" sz="4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fr-CA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DF83928E-8A5D-4186-98B2-5BB8C325A5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4968" y="14803631"/>
                <a:ext cx="675249" cy="707886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Rectangle 51">
            <a:extLst>
              <a:ext uri="{FF2B5EF4-FFF2-40B4-BE49-F238E27FC236}">
                <a16:creationId xmlns:a16="http://schemas.microsoft.com/office/drawing/2014/main" id="{84E10027-2081-4304-88F8-DE5DD8E7823F}"/>
              </a:ext>
            </a:extLst>
          </p:cNvPr>
          <p:cNvSpPr/>
          <p:nvPr/>
        </p:nvSpPr>
        <p:spPr>
          <a:xfrm>
            <a:off x="5965369" y="13096565"/>
            <a:ext cx="943429" cy="2654710"/>
          </a:xfrm>
          <a:prstGeom prst="rect">
            <a:avLst/>
          </a:prstGeom>
          <a:solidFill>
            <a:schemeClr val="bg1"/>
          </a:solidFill>
          <a:ln w="76200">
            <a:solidFill>
              <a:srgbClr val="0851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BACDBF6F-9271-4401-A85B-0E1FEBCC4FD7}"/>
                  </a:ext>
                </a:extLst>
              </p:cNvPr>
              <p:cNvSpPr txBox="1"/>
              <p:nvPr/>
            </p:nvSpPr>
            <p:spPr>
              <a:xfrm>
                <a:off x="6073555" y="13125918"/>
                <a:ext cx="675249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CA" sz="4000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4000" b="1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fr-CA" sz="4000" b="1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fr-CA" b="1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BACDBF6F-9271-4401-A85B-0E1FEBCC4F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3555" y="13125918"/>
                <a:ext cx="675249" cy="707886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2E7A5985-5C75-482A-A21B-D1E29DF539EF}"/>
                  </a:ext>
                </a:extLst>
              </p:cNvPr>
              <p:cNvSpPr txBox="1"/>
              <p:nvPr/>
            </p:nvSpPr>
            <p:spPr>
              <a:xfrm>
                <a:off x="6072004" y="13665587"/>
                <a:ext cx="675249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CA" sz="4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4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fr-CA" sz="4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fr-CA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2E7A5985-5C75-482A-A21B-D1E29DF539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2004" y="13665587"/>
                <a:ext cx="675249" cy="707886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4BC16C27-6D0A-47DB-A300-977137FBB341}"/>
                  </a:ext>
                </a:extLst>
              </p:cNvPr>
              <p:cNvSpPr txBox="1"/>
              <p:nvPr/>
            </p:nvSpPr>
            <p:spPr>
              <a:xfrm>
                <a:off x="6070453" y="14234609"/>
                <a:ext cx="675249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CA" sz="4000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4000" b="1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fr-CA" sz="4000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fr-CA" b="1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4BC16C27-6D0A-47DB-A300-977137FBB3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0453" y="14234609"/>
                <a:ext cx="675249" cy="707886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159A5893-EF69-4389-A961-3CE6DB210FFD}"/>
                  </a:ext>
                </a:extLst>
              </p:cNvPr>
              <p:cNvSpPr txBox="1"/>
              <p:nvPr/>
            </p:nvSpPr>
            <p:spPr>
              <a:xfrm>
                <a:off x="6070453" y="14803631"/>
                <a:ext cx="675249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CA" sz="4000" b="1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4000" b="1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fr-CA" sz="4000" b="1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fr-CA" sz="4000" b="1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159A5893-EF69-4389-A961-3CE6DB210F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0453" y="14803631"/>
                <a:ext cx="675249" cy="707886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Rectangle 66">
            <a:extLst>
              <a:ext uri="{FF2B5EF4-FFF2-40B4-BE49-F238E27FC236}">
                <a16:creationId xmlns:a16="http://schemas.microsoft.com/office/drawing/2014/main" id="{DDD430F8-7F8D-436A-9AE5-39A7738ADB00}"/>
              </a:ext>
            </a:extLst>
          </p:cNvPr>
          <p:cNvSpPr/>
          <p:nvPr/>
        </p:nvSpPr>
        <p:spPr>
          <a:xfrm>
            <a:off x="7220854" y="13096565"/>
            <a:ext cx="943429" cy="2654710"/>
          </a:xfrm>
          <a:prstGeom prst="rect">
            <a:avLst/>
          </a:prstGeom>
          <a:solidFill>
            <a:schemeClr val="bg1"/>
          </a:solidFill>
          <a:ln w="76200">
            <a:solidFill>
              <a:srgbClr val="0851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E72E3100-E0EF-4F5B-9618-8442E0D58C54}"/>
                  </a:ext>
                </a:extLst>
              </p:cNvPr>
              <p:cNvSpPr txBox="1"/>
              <p:nvPr/>
            </p:nvSpPr>
            <p:spPr>
              <a:xfrm>
                <a:off x="7329040" y="13125918"/>
                <a:ext cx="675249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CA" sz="4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4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fr-CA" sz="4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fr-CA" b="1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E72E3100-E0EF-4F5B-9618-8442E0D58C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9040" y="13125918"/>
                <a:ext cx="675249" cy="707886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28629A79-2D6D-41B5-8112-EBDEB8317309}"/>
                  </a:ext>
                </a:extLst>
              </p:cNvPr>
              <p:cNvSpPr txBox="1"/>
              <p:nvPr/>
            </p:nvSpPr>
            <p:spPr>
              <a:xfrm>
                <a:off x="7327489" y="13665587"/>
                <a:ext cx="675249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CA" sz="4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4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fr-CA" sz="4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fr-CA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28629A79-2D6D-41B5-8112-EBDEB83173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7489" y="13665587"/>
                <a:ext cx="675249" cy="707886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D53F6ADA-0AF7-451D-8987-FF437E1C1B51}"/>
                  </a:ext>
                </a:extLst>
              </p:cNvPr>
              <p:cNvSpPr txBox="1"/>
              <p:nvPr/>
            </p:nvSpPr>
            <p:spPr>
              <a:xfrm>
                <a:off x="7325938" y="14234609"/>
                <a:ext cx="675249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CA" sz="4000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4000" b="1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fr-CA" sz="4000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fr-CA" b="1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D53F6ADA-0AF7-451D-8987-FF437E1C1B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5938" y="14234609"/>
                <a:ext cx="675249" cy="707886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5772147A-F1DA-4106-A078-23D7367F7977}"/>
                  </a:ext>
                </a:extLst>
              </p:cNvPr>
              <p:cNvSpPr txBox="1"/>
              <p:nvPr/>
            </p:nvSpPr>
            <p:spPr>
              <a:xfrm>
                <a:off x="7325938" y="14803631"/>
                <a:ext cx="675249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CA" sz="4000" b="1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4000" b="1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fr-CA" sz="4000" b="1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fr-CA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5772147A-F1DA-4106-A078-23D7367F79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5938" y="14803631"/>
                <a:ext cx="675249" cy="707886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F052F589-F885-4C7C-BDA3-95F1981B1247}"/>
                  </a:ext>
                </a:extLst>
              </p:cNvPr>
              <p:cNvSpPr txBox="1"/>
              <p:nvPr/>
            </p:nvSpPr>
            <p:spPr>
              <a:xfrm>
                <a:off x="8476339" y="13880666"/>
                <a:ext cx="675249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sz="40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fr-CA" b="1" dirty="0">
                  <a:solidFill>
                    <a:srgbClr val="08519C"/>
                  </a:solidFill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F052F589-F885-4C7C-BDA3-95F1981B12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6339" y="13880666"/>
                <a:ext cx="675249" cy="707886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TextBox 72">
            <a:extLst>
              <a:ext uri="{FF2B5EF4-FFF2-40B4-BE49-F238E27FC236}">
                <a16:creationId xmlns:a16="http://schemas.microsoft.com/office/drawing/2014/main" id="{DAC99CAA-4746-4C78-A4C5-9354250D034C}"/>
              </a:ext>
            </a:extLst>
          </p:cNvPr>
          <p:cNvSpPr txBox="1"/>
          <p:nvPr/>
        </p:nvSpPr>
        <p:spPr>
          <a:xfrm>
            <a:off x="-1279738" y="17270319"/>
            <a:ext cx="344489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3600" dirty="0"/>
              <a:t>Ensemble d’entraînement</a:t>
            </a:r>
            <a:br>
              <a:rPr lang="fr-CA" sz="3600" dirty="0"/>
            </a:br>
            <a:r>
              <a:rPr lang="fr-CA" sz="3600" b="1" dirty="0"/>
              <a:t>original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99634F72-F5B6-4A39-B01C-620B1985C40F}"/>
              </a:ext>
            </a:extLst>
          </p:cNvPr>
          <p:cNvSpPr txBox="1"/>
          <p:nvPr/>
        </p:nvSpPr>
        <p:spPr>
          <a:xfrm>
            <a:off x="3895704" y="17270319"/>
            <a:ext cx="344489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3600" dirty="0"/>
              <a:t>Ensembles</a:t>
            </a:r>
            <a:br>
              <a:rPr lang="fr-CA" sz="3600" dirty="0"/>
            </a:br>
            <a:r>
              <a:rPr lang="fr-CA" sz="3600" dirty="0"/>
              <a:t>obtenus par</a:t>
            </a:r>
            <a:br>
              <a:rPr lang="fr-CA" sz="3600" dirty="0"/>
            </a:br>
            <a:r>
              <a:rPr lang="fr-CA" sz="3600" b="1" dirty="0" err="1"/>
              <a:t>bootstrap</a:t>
            </a:r>
            <a:endParaRPr lang="fr-CA" sz="3600" b="1" dirty="0"/>
          </a:p>
        </p:txBody>
      </p:sp>
      <p:sp>
        <p:nvSpPr>
          <p:cNvPr id="75" name="Right Brace 74">
            <a:extLst>
              <a:ext uri="{FF2B5EF4-FFF2-40B4-BE49-F238E27FC236}">
                <a16:creationId xmlns:a16="http://schemas.microsoft.com/office/drawing/2014/main" id="{A6457E93-F800-43A0-A824-FDCA2BCB6F08}"/>
              </a:ext>
            </a:extLst>
          </p:cNvPr>
          <p:cNvSpPr/>
          <p:nvPr/>
        </p:nvSpPr>
        <p:spPr>
          <a:xfrm rot="5400000">
            <a:off x="5251144" y="12729785"/>
            <a:ext cx="688554" cy="7112334"/>
          </a:xfrm>
          <a:prstGeom prst="rightBrace">
            <a:avLst/>
          </a:prstGeom>
          <a:ln w="76200">
            <a:solidFill>
              <a:srgbClr val="0851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7376690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0" y="-707887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b="1" dirty="0"/>
              <a:t>3. FORÊTS ALÉATOIRES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D070C8-6D50-4FFE-902F-2C89A0E81EDD}"/>
              </a:ext>
            </a:extLst>
          </p:cNvPr>
          <p:cNvSpPr txBox="1"/>
          <p:nvPr/>
        </p:nvSpPr>
        <p:spPr>
          <a:xfrm>
            <a:off x="0" y="-3038"/>
            <a:ext cx="12192000" cy="15481161"/>
          </a:xfrm>
          <a:prstGeom prst="rect">
            <a:avLst/>
          </a:prstGeom>
          <a:noFill/>
          <a:ln w="76200">
            <a:noFill/>
          </a:ln>
        </p:spPr>
        <p:txBody>
          <a:bodyPr wrap="square" rtlCol="0">
            <a:sp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fr-CA" sz="4000" dirty="0"/>
              <a:t>…entraîner un ensemble de modèles indépendants les uns des autres.</a:t>
            </a:r>
          </a:p>
          <a:p>
            <a:endParaRPr lang="fr-CA" sz="4000" dirty="0"/>
          </a:p>
          <a:p>
            <a:r>
              <a:rPr lang="fr-CA" sz="4000" dirty="0"/>
              <a:t>Chaque arbre est donc entraîné sur un ensemble de données distinct.</a:t>
            </a:r>
          </a:p>
          <a:p>
            <a:endParaRPr lang="fr-CA" sz="4000" dirty="0"/>
          </a:p>
          <a:p>
            <a:r>
              <a:rPr lang="fr-CA" sz="4000" dirty="0"/>
              <a:t>Toutefois, chaque arbre de décision est construit de la même manière que si on en avait qu’un seul..</a:t>
            </a:r>
          </a:p>
          <a:p>
            <a:endParaRPr lang="fr-CA" sz="4000" dirty="0"/>
          </a:p>
          <a:p>
            <a:r>
              <a:rPr lang="fr-CA" sz="4000" dirty="0"/>
              <a:t>…ou presque… :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fr-CA" sz="4000" dirty="0"/>
              <a:t>La version du </a:t>
            </a:r>
            <a:r>
              <a:rPr lang="fr-CA" sz="4000" i="1" dirty="0"/>
              <a:t>bagging</a:t>
            </a:r>
            <a:r>
              <a:rPr lang="fr-CA" sz="4000" dirty="0"/>
              <a:t> la plus utilisée avec les arbres de décisions est appelée « </a:t>
            </a:r>
            <a:r>
              <a:rPr lang="fr-CA" sz="4000" b="1" dirty="0"/>
              <a:t>Forêt aléatoire</a:t>
            </a:r>
            <a:r>
              <a:rPr lang="fr-CA" sz="4000" dirty="0"/>
              <a:t> » </a:t>
            </a:r>
            <a:r>
              <a:rPr lang="fr-CA" sz="4000" i="1" dirty="0"/>
              <a:t>(</a:t>
            </a:r>
            <a:r>
              <a:rPr lang="fr-CA" sz="4000" i="1" dirty="0" err="1"/>
              <a:t>random</a:t>
            </a:r>
            <a:r>
              <a:rPr lang="fr-CA" sz="4000" i="1" dirty="0"/>
              <a:t> </a:t>
            </a:r>
            <a:r>
              <a:rPr lang="fr-CA" sz="4000" i="1" dirty="0" err="1"/>
              <a:t>forest</a:t>
            </a:r>
            <a:r>
              <a:rPr lang="fr-CA" sz="4000" dirty="0"/>
              <a:t>)</a:t>
            </a:r>
            <a:r>
              <a:rPr lang="fr-CA" sz="4000" i="1" dirty="0"/>
              <a:t>.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endParaRPr lang="fr-CA" sz="4000" i="1" dirty="0"/>
          </a:p>
          <a:p>
            <a:r>
              <a:rPr lang="fr-CA" sz="4000" dirty="0"/>
              <a:t>Dans cette version, on ajoute un hyperparamètre à ceux déjà utilisés (profondeur maximum et nombre d’exemples minimum pour construire un nouveau nœud).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fr-CA" sz="4000" b="1" dirty="0"/>
              <a:t>On peut maintenant également sélectionner le nombre de caractéristiques utilisées par l’arbre de décision.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endParaRPr lang="fr-CA" sz="4000" b="1" dirty="0"/>
          </a:p>
          <a:p>
            <a:r>
              <a:rPr lang="fr-CA" sz="4000" dirty="0"/>
              <a:t>Ceci permet d’augmenter davantage la variance des modèles.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fr-CA" sz="4000" dirty="0"/>
              <a:t>Toutefois, on augmente ainsi le biais de chaque arbre de décision considéré individuellement..</a:t>
            </a:r>
          </a:p>
        </p:txBody>
      </p:sp>
    </p:spTree>
    <p:extLst>
      <p:ext uri="{BB962C8B-B14F-4D97-AF65-F5344CB8AC3E}">
        <p14:creationId xmlns:p14="http://schemas.microsoft.com/office/powerpoint/2010/main" val="40813053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0" y="-707887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b="1" dirty="0"/>
              <a:t>3. FORÊTS ALÉATOIRES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D070C8-6D50-4FFE-902F-2C89A0E81EDD}"/>
              </a:ext>
            </a:extLst>
          </p:cNvPr>
          <p:cNvSpPr txBox="1"/>
          <p:nvPr/>
        </p:nvSpPr>
        <p:spPr>
          <a:xfrm>
            <a:off x="0" y="-3038"/>
            <a:ext cx="12192000" cy="11787842"/>
          </a:xfrm>
          <a:prstGeom prst="rect">
            <a:avLst/>
          </a:prstGeom>
          <a:noFill/>
          <a:ln w="76200">
            <a:noFill/>
          </a:ln>
        </p:spPr>
        <p:txBody>
          <a:bodyPr wrap="square" rtlCol="0">
            <a:spAutoFit/>
          </a:bodyPr>
          <a:lstStyle/>
          <a:p>
            <a:r>
              <a:rPr lang="fr-CA" sz="4000" dirty="0"/>
              <a:t>Et c’est ici qu’entre en jeu le deuxième élément de des méthodes de </a:t>
            </a:r>
            <a:r>
              <a:rPr lang="fr-CA" sz="4000" i="1" dirty="0"/>
              <a:t>bagging </a:t>
            </a:r>
            <a:r>
              <a:rPr lang="fr-CA" sz="4000" dirty="0"/>
              <a:t>:</a:t>
            </a:r>
          </a:p>
          <a:p>
            <a:endParaRPr lang="fr-CA" sz="4000" dirty="0"/>
          </a:p>
          <a:p>
            <a:pPr marL="742950" indent="-742950">
              <a:buFont typeface="+mj-lt"/>
              <a:buAutoNum type="arabicPeriod" startAt="2"/>
            </a:pPr>
            <a:r>
              <a:rPr lang="fr-CA" sz="4000" dirty="0"/>
              <a:t>…utiliser l’ensemble des prédictions de tous les modèles entraînés pour faire une prédiction sur une nouvelle donnée (</a:t>
            </a:r>
            <a:r>
              <a:rPr lang="fr-CA" sz="4000" b="1" i="1" dirty="0" err="1"/>
              <a:t>aggregation</a:t>
            </a:r>
            <a:r>
              <a:rPr lang="fr-CA" sz="4000" dirty="0"/>
              <a:t>)</a:t>
            </a:r>
            <a:r>
              <a:rPr lang="fr-CA" sz="4000" b="1" i="1" dirty="0"/>
              <a:t>.</a:t>
            </a:r>
          </a:p>
          <a:p>
            <a:endParaRPr lang="fr-CA" sz="4000" dirty="0"/>
          </a:p>
          <a:p>
            <a:r>
              <a:rPr lang="fr-CA" sz="4000" dirty="0"/>
              <a:t>Spécifiquement, dans les forêts aléatoires utilisées en classification, chaque arbre va tenter de prédire la classe d’un nouvel exemple 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fr-CA" sz="3600" b="1" dirty="0"/>
              <a:t>La classe recevant le plus de votes est choisie.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endParaRPr lang="fr-CA" sz="4000" b="1" dirty="0"/>
          </a:p>
          <a:p>
            <a:r>
              <a:rPr lang="fr-CA" sz="4000" dirty="0"/>
              <a:t>Cette agrégation des résultats permet généralement de conserver un biais relativement bas, tout en diminuer la variance du modèle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fr-CA" sz="3600" dirty="0"/>
              <a:t>Les méthodes de bagging, et ici spécifiquement la méthode des forêts aléatoires, permettent ainsi de diminuer l’erreur de généralisation par rapport à une méthode utilisant un arbre de décision unique.</a:t>
            </a:r>
          </a:p>
        </p:txBody>
      </p:sp>
    </p:spTree>
    <p:extLst>
      <p:ext uri="{BB962C8B-B14F-4D97-AF65-F5344CB8AC3E}">
        <p14:creationId xmlns:p14="http://schemas.microsoft.com/office/powerpoint/2010/main" val="36289095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0" y="-707887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b="1" dirty="0"/>
              <a:t>3. FORÊTS ALÉATOIRES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D070C8-6D50-4FFE-902F-2C89A0E81EDD}"/>
              </a:ext>
            </a:extLst>
          </p:cNvPr>
          <p:cNvSpPr txBox="1"/>
          <p:nvPr/>
        </p:nvSpPr>
        <p:spPr>
          <a:xfrm>
            <a:off x="0" y="-3038"/>
            <a:ext cx="12192000" cy="6247864"/>
          </a:xfrm>
          <a:prstGeom prst="rect">
            <a:avLst/>
          </a:prstGeom>
          <a:noFill/>
          <a:ln w="76200">
            <a:noFill/>
          </a:ln>
        </p:spPr>
        <p:txBody>
          <a:bodyPr wrap="square" rtlCol="0">
            <a:spAutoFit/>
          </a:bodyPr>
          <a:lstStyle/>
          <a:p>
            <a:r>
              <a:rPr lang="fr-CA" sz="4000" dirty="0"/>
              <a:t>Notons que les méthodes de bagging (incluant les forêts aléatoires) peuvent être utilisées tant dans un contexte de classification que dans un contexte de régression.</a:t>
            </a:r>
          </a:p>
          <a:p>
            <a:endParaRPr lang="fr-CA" sz="4000" dirty="0"/>
          </a:p>
          <a:p>
            <a:r>
              <a:rPr lang="fr-CA" sz="4000" dirty="0"/>
              <a:t>Dans le contexte de régression, on moment de l’agrégation, on prend généralement la moyenne des résultats des différents arbres.</a:t>
            </a:r>
          </a:p>
          <a:p>
            <a:endParaRPr lang="fr-CA" sz="4000" dirty="0"/>
          </a:p>
          <a:p>
            <a:r>
              <a:rPr lang="fr-CA" sz="4000" dirty="0"/>
              <a:t>Essayons un exemple de classification avec forêt aléatoire dans </a:t>
            </a:r>
            <a:r>
              <a:rPr lang="fr-CA" sz="4000" dirty="0" err="1"/>
              <a:t>Scikit</a:t>
            </a:r>
            <a:r>
              <a:rPr lang="fr-CA" sz="4000" dirty="0"/>
              <a:t> </a:t>
            </a:r>
            <a:r>
              <a:rPr lang="fr-CA" sz="4000" dirty="0" err="1"/>
              <a:t>Learn</a:t>
            </a:r>
            <a:r>
              <a:rPr lang="fr-CA" sz="4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399339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0" y="3075057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6000" b="1" dirty="0"/>
              <a:t>4. BOOSTING DE GRADIENT</a:t>
            </a:r>
          </a:p>
        </p:txBody>
      </p:sp>
    </p:spTree>
    <p:extLst>
      <p:ext uri="{BB962C8B-B14F-4D97-AF65-F5344CB8AC3E}">
        <p14:creationId xmlns:p14="http://schemas.microsoft.com/office/powerpoint/2010/main" val="9005370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0" y="-707887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b="1" dirty="0"/>
              <a:t>4. BOOSTING DE GRADIENT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D070C8-6D50-4FFE-902F-2C89A0E81EDD}"/>
              </a:ext>
            </a:extLst>
          </p:cNvPr>
          <p:cNvSpPr txBox="1"/>
          <p:nvPr/>
        </p:nvSpPr>
        <p:spPr>
          <a:xfrm>
            <a:off x="0" y="-3038"/>
            <a:ext cx="12192000" cy="8094524"/>
          </a:xfrm>
          <a:prstGeom prst="rect">
            <a:avLst/>
          </a:prstGeom>
          <a:noFill/>
          <a:ln w="76200">
            <a:noFill/>
          </a:ln>
        </p:spPr>
        <p:txBody>
          <a:bodyPr wrap="square" rtlCol="0">
            <a:spAutoFit/>
          </a:bodyPr>
          <a:lstStyle/>
          <a:p>
            <a:r>
              <a:rPr lang="fr-CA" sz="4000" dirty="0"/>
              <a:t>Le </a:t>
            </a:r>
            <a:r>
              <a:rPr lang="fr-CA" sz="4000" i="1" dirty="0" err="1"/>
              <a:t>boosting</a:t>
            </a:r>
            <a:r>
              <a:rPr lang="fr-CA" sz="4000" i="1" dirty="0"/>
              <a:t> </a:t>
            </a:r>
            <a:r>
              <a:rPr lang="fr-CA" sz="4000" dirty="0"/>
              <a:t>est une méthode qui permet de réduire à la fois le biais et la variance.</a:t>
            </a:r>
          </a:p>
          <a:p>
            <a:endParaRPr lang="fr-CA" sz="4000" dirty="0"/>
          </a:p>
          <a:p>
            <a:r>
              <a:rPr lang="fr-CA" sz="4000" dirty="0"/>
              <a:t>Comme dans le cas du </a:t>
            </a:r>
            <a:r>
              <a:rPr lang="fr-CA" sz="4000" i="1" dirty="0"/>
              <a:t>bagging</a:t>
            </a:r>
            <a:r>
              <a:rPr lang="fr-CA" sz="4000" dirty="0"/>
              <a:t>, on souhaite mettre à profit un ensemble de modèles.</a:t>
            </a:r>
          </a:p>
          <a:p>
            <a:endParaRPr lang="fr-CA" sz="4000" dirty="0"/>
          </a:p>
          <a:p>
            <a:r>
              <a:rPr lang="fr-CA" sz="4000" dirty="0"/>
              <a:t>Toutefois, ici, chaque nouveau modèle (par exemple chaque arbre de décisions), constitue une « extension » des modèles précédents.</a:t>
            </a:r>
          </a:p>
          <a:p>
            <a:endParaRPr lang="fr-CA" sz="4000" i="1" dirty="0"/>
          </a:p>
          <a:p>
            <a:r>
              <a:rPr lang="fr-CA" sz="4000" dirty="0"/>
              <a:t>L’expression « </a:t>
            </a:r>
            <a:r>
              <a:rPr lang="fr-CA" sz="4000" dirty="0" err="1"/>
              <a:t>boosting</a:t>
            </a:r>
            <a:r>
              <a:rPr lang="fr-CA" sz="4000" dirty="0"/>
              <a:t> » vient du fait que la méthode transforme un ensemble « d’apprenants </a:t>
            </a:r>
            <a:r>
              <a:rPr lang="fr-CA" sz="4000" b="1" dirty="0"/>
              <a:t>faibles</a:t>
            </a:r>
            <a:r>
              <a:rPr lang="fr-CA" sz="4000" dirty="0"/>
              <a:t> » en un unique « apprenant </a:t>
            </a:r>
            <a:r>
              <a:rPr lang="fr-CA" sz="4000" b="1" dirty="0"/>
              <a:t>fort</a:t>
            </a:r>
            <a:r>
              <a:rPr lang="fr-CA" sz="4000" dirty="0"/>
              <a:t> ».</a:t>
            </a:r>
          </a:p>
        </p:txBody>
      </p:sp>
    </p:spTree>
    <p:extLst>
      <p:ext uri="{BB962C8B-B14F-4D97-AF65-F5344CB8AC3E}">
        <p14:creationId xmlns:p14="http://schemas.microsoft.com/office/powerpoint/2010/main" val="4859198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0" y="-707887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b="1" dirty="0"/>
              <a:t>1. MACHINES À VECTEURS DE SUPPORT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E6B5873-081D-4DC7-8B0F-202256DDFDB0}"/>
                  </a:ext>
                </a:extLst>
              </p:cNvPr>
              <p:cNvSpPr txBox="1"/>
              <p:nvPr/>
            </p:nvSpPr>
            <p:spPr>
              <a:xfrm>
                <a:off x="0" y="-1"/>
                <a:ext cx="12192000" cy="11412420"/>
              </a:xfrm>
              <a:prstGeom prst="rect">
                <a:avLst/>
              </a:prstGeom>
              <a:noFill/>
              <a:ln w="76200"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CA" sz="4000" dirty="0"/>
                  <a:t>Algorithme de classification : </a:t>
                </a:r>
              </a:p>
              <a:p>
                <a:pPr marL="1485900" lvl="2" indent="-57150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alternative à la régression logistique</a:t>
                </a:r>
              </a:p>
              <a:p>
                <a:endParaRPr lang="fr-CA" sz="4000" dirty="0"/>
              </a:p>
              <a:p>
                <a:r>
                  <a:rPr lang="fr-CA" sz="4000" dirty="0"/>
                  <a:t>Pour l’expliquer, partons de la régression logistique.</a:t>
                </a:r>
              </a:p>
              <a:p>
                <a:endParaRPr lang="fr-CA" sz="4000" dirty="0"/>
              </a:p>
              <a:p>
                <a:r>
                  <a:rPr lang="fr-CA" sz="4000" dirty="0"/>
                  <a:t>On avait alors le modèle suivant, qui correspond à une fonction sigmoïde et peut être considéré comme une probabilité d’appartenir à une classe :</a:t>
                </a:r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r>
                  <a:rPr lang="fr-CA" sz="4000" dirty="0"/>
                  <a:t>Nous avions alors la fonction de coût suivante 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sz="2800" i="1">
                          <a:latin typeface="Cambria Math" panose="02040503050406030204" pitchFamily="18" charset="0"/>
                        </a:rPr>
                        <m:t>𝐶𝑜</m:t>
                      </m:r>
                      <m:r>
                        <a:rPr lang="fr-CA" sz="2800" i="1">
                          <a:latin typeface="Cambria Math" panose="02040503050406030204" pitchFamily="18" charset="0"/>
                        </a:rPr>
                        <m:t>û</m:t>
                      </m:r>
                      <m:r>
                        <a:rPr lang="fr-CA" sz="2800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fr-CA" sz="2800" i="1">
                          <a:latin typeface="Cambria Math" panose="02040503050406030204" pitchFamily="18" charset="0"/>
                        </a:rPr>
                        <m:t>=−</m:t>
                      </m:r>
                      <m:d>
                        <m:dPr>
                          <m:begChr m:val="["/>
                          <m:endChr m:val="]"/>
                          <m:ctrlPr>
                            <a:rPr lang="fr-CA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CA" sz="280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fr-CA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m:rPr>
                              <m:brk m:alnAt="7"/>
                            </m:rPr>
                            <a:rPr lang="fr-CA" sz="2800" i="1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fr-CA" sz="2800" i="1">
                              <a:latin typeface="Cambria Math" panose="02040503050406030204" pitchFamily="18" charset="0"/>
                            </a:rPr>
                            <m:t>𝑜𝑔</m:t>
                          </m:r>
                          <m:d>
                            <m:dPr>
                              <m:ctrlPr>
                                <a:rPr lang="fr-CA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fr-CA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CA" sz="280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fr-CA" sz="2800" b="1" i="1">
                                      <a:latin typeface="Cambria Math" panose="02040503050406030204" pitchFamily="18" charset="0"/>
                                    </a:rPr>
                                    <m:t>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fr-CA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CA" sz="28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</m:e>
                          </m:d>
                        </m:e>
                      </m:d>
                      <m:r>
                        <a:rPr lang="fr-CA" sz="2800" i="1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begChr m:val="["/>
                          <m:endChr m:val="]"/>
                          <m:ctrlPr>
                            <a:rPr lang="fr-CA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fr-CA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CA" sz="2800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fr-CA" sz="28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fr-CA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fr-CA" sz="2800" i="1">
                              <a:latin typeface="Cambria Math" panose="02040503050406030204" pitchFamily="18" charset="0"/>
                            </a:rPr>
                            <m:t>𝑙𝑜𝑔</m:t>
                          </m:r>
                          <m:d>
                            <m:dPr>
                              <m:ctrlPr>
                                <a:rPr lang="fr-CA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CA" sz="2800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fr-CA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CA" sz="280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fr-CA" sz="2800" b="1" i="1">
                                      <a:latin typeface="Cambria Math" panose="02040503050406030204" pitchFamily="18" charset="0"/>
                                    </a:rPr>
                                    <m:t>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fr-CA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CA" sz="28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lang="fr-CA" sz="2800" dirty="0"/>
              </a:p>
              <a:p>
                <a:endParaRPr lang="fr-CA" sz="28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E6B5873-081D-4DC7-8B0F-202256DDFD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-1"/>
                <a:ext cx="12192000" cy="11412420"/>
              </a:xfrm>
              <a:prstGeom prst="rect">
                <a:avLst/>
              </a:prstGeom>
              <a:blipFill>
                <a:blip r:embed="rId3"/>
                <a:stretch>
                  <a:fillRect l="-1750" t="-962"/>
                </a:stretch>
              </a:blipFill>
              <a:ln w="76200">
                <a:noFill/>
              </a:ln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95BC65D4-49F7-416D-9243-B72E54F217E0}"/>
              </a:ext>
            </a:extLst>
          </p:cNvPr>
          <p:cNvGrpSpPr/>
          <p:nvPr/>
        </p:nvGrpSpPr>
        <p:grpSpPr>
          <a:xfrm>
            <a:off x="-68826" y="8533907"/>
            <a:ext cx="8359355" cy="7474875"/>
            <a:chOff x="-25024" y="4234752"/>
            <a:chExt cx="8359355" cy="7474875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8C5A9669-47E8-42CA-962F-7269CC060BD9}"/>
                </a:ext>
              </a:extLst>
            </p:cNvPr>
            <p:cNvGrpSpPr/>
            <p:nvPr/>
          </p:nvGrpSpPr>
          <p:grpSpPr>
            <a:xfrm>
              <a:off x="-25024" y="4234752"/>
              <a:ext cx="8359355" cy="7409980"/>
              <a:chOff x="846646" y="10422307"/>
              <a:chExt cx="14020757" cy="7409980"/>
            </a:xfrm>
          </p:grpSpPr>
          <p:sp>
            <p:nvSpPr>
              <p:cNvPr id="13" name="Arc 12">
                <a:extLst>
                  <a:ext uri="{FF2B5EF4-FFF2-40B4-BE49-F238E27FC236}">
                    <a16:creationId xmlns:a16="http://schemas.microsoft.com/office/drawing/2014/main" id="{3DB92175-FA23-4679-9C79-16B58D69FA1D}"/>
                  </a:ext>
                </a:extLst>
              </p:cNvPr>
              <p:cNvSpPr/>
              <p:nvPr/>
            </p:nvSpPr>
            <p:spPr>
              <a:xfrm flipH="1" flipV="1">
                <a:off x="3223705" y="10422307"/>
                <a:ext cx="11643698" cy="6400800"/>
              </a:xfrm>
              <a:prstGeom prst="arc">
                <a:avLst>
                  <a:gd name="adj1" fmla="val 16069515"/>
                  <a:gd name="adj2" fmla="val 138678"/>
                </a:avLst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CA" dirty="0"/>
              </a:p>
            </p:txBody>
          </p: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B8CF4489-09C3-46F7-B0B7-65E81AB4C55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053531" y="14226655"/>
                <a:ext cx="0" cy="2596452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F58BF948-F8BC-42E7-81F9-BDB71402402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53531" y="16823107"/>
                <a:ext cx="8059622" cy="0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7DA673A1-1F26-4A47-85B5-AF5681658F15}"/>
                      </a:ext>
                    </a:extLst>
                  </p:cNvPr>
                  <p:cNvSpPr txBox="1"/>
                  <p:nvPr/>
                </p:nvSpPr>
                <p:spPr>
                  <a:xfrm>
                    <a:off x="10434727" y="17124401"/>
                    <a:ext cx="1356853" cy="707886"/>
                  </a:xfrm>
                  <a:prstGeom prst="rect">
                    <a:avLst/>
                  </a:prstGeom>
                  <a:noFill/>
                  <a:ln w="76200"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fr-CA" sz="4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CA" sz="40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fr-CA" sz="4000" b="1" i="1"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sub>
                          </m:sSub>
                          <m:d>
                            <m:dPr>
                              <m:ctrlPr>
                                <a:rPr lang="fr-CA" sz="4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CA" sz="40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oMath>
                      </m:oMathPara>
                    </a14:m>
                    <a:endParaRPr lang="fr-CA" sz="40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9" name="TextBox 58">
                    <a:extLst>
                      <a:ext uri="{FF2B5EF4-FFF2-40B4-BE49-F238E27FC236}">
                        <a16:creationId xmlns:a16="http://schemas.microsoft.com/office/drawing/2014/main" id="{3684B7CC-6EBE-4284-B875-3FA3BC16E0B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434727" y="17124401"/>
                    <a:ext cx="1356853" cy="707886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r="-59848"/>
                    </a:stretch>
                  </a:blipFill>
                  <a:ln w="76200">
                    <a:noFill/>
                  </a:ln>
                </p:spPr>
                <p:txBody>
                  <a:bodyPr/>
                  <a:lstStyle/>
                  <a:p>
                    <a:r>
                      <a:rPr lang="fr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71AF1A52-92C8-44ED-A99F-B7CC3373CA8C}"/>
                      </a:ext>
                    </a:extLst>
                  </p:cNvPr>
                  <p:cNvSpPr txBox="1"/>
                  <p:nvPr/>
                </p:nvSpPr>
                <p:spPr>
                  <a:xfrm>
                    <a:off x="846646" y="13774557"/>
                    <a:ext cx="1356853" cy="707886"/>
                  </a:xfrm>
                  <a:prstGeom prst="rect">
                    <a:avLst/>
                  </a:prstGeom>
                  <a:noFill/>
                  <a:ln w="76200"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fr-CA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𝐶𝑜</m:t>
                          </m:r>
                          <m:r>
                            <a:rPr lang="fr-CA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û</m:t>
                          </m:r>
                          <m:r>
                            <a:rPr lang="fr-CA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oMath>
                      </m:oMathPara>
                    </a14:m>
                    <a:endParaRPr lang="fr-CA" sz="40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0" name="TextBox 59">
                    <a:extLst>
                      <a:ext uri="{FF2B5EF4-FFF2-40B4-BE49-F238E27FC236}">
                        <a16:creationId xmlns:a16="http://schemas.microsoft.com/office/drawing/2014/main" id="{0C9A7D15-5CB0-4683-9130-0666FD32858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46646" y="13774557"/>
                    <a:ext cx="1356853" cy="707886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r="-40602"/>
                    </a:stretch>
                  </a:blipFill>
                  <a:ln w="76200">
                    <a:noFill/>
                  </a:ln>
                </p:spPr>
                <p:txBody>
                  <a:bodyPr/>
                  <a:lstStyle/>
                  <a:p>
                    <a:r>
                      <a:rPr lang="fr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992312B-8AC8-4082-9759-2A1955E6228C}"/>
                </a:ext>
              </a:extLst>
            </p:cNvPr>
            <p:cNvSpPr txBox="1"/>
            <p:nvPr/>
          </p:nvSpPr>
          <p:spPr>
            <a:xfrm>
              <a:off x="1620809" y="6816394"/>
              <a:ext cx="330080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CA" sz="4000" b="1" dirty="0"/>
                <a:t>y = 1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1A96A8F-9B44-497B-A84A-57496F3A557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63270" y="9337326"/>
              <a:ext cx="0" cy="1664416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6E2BB53-75E3-42BA-9B29-16D844FFAA50}"/>
                </a:ext>
              </a:extLst>
            </p:cNvPr>
            <p:cNvSpPr txBox="1"/>
            <p:nvPr/>
          </p:nvSpPr>
          <p:spPr>
            <a:xfrm>
              <a:off x="4125581" y="11001741"/>
              <a:ext cx="159206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CA" sz="4000" b="1" dirty="0"/>
                <a:t>1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4A23EDF-93FD-4479-8C39-D0648217C7A3}"/>
                </a:ext>
              </a:extLst>
            </p:cNvPr>
            <p:cNvSpPr txBox="1"/>
            <p:nvPr/>
          </p:nvSpPr>
          <p:spPr>
            <a:xfrm>
              <a:off x="494719" y="11001741"/>
              <a:ext cx="159206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CA" sz="4000" b="1" dirty="0"/>
                <a:t>0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4D4427B-919C-45F8-817B-2F1D21C6375E}"/>
              </a:ext>
            </a:extLst>
          </p:cNvPr>
          <p:cNvGrpSpPr/>
          <p:nvPr/>
        </p:nvGrpSpPr>
        <p:grpSpPr>
          <a:xfrm>
            <a:off x="3798084" y="8469012"/>
            <a:ext cx="8651577" cy="7474875"/>
            <a:chOff x="-2151091" y="4234752"/>
            <a:chExt cx="8651577" cy="7474875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2CC532C4-0C0A-40C3-A0E8-0D6CA1DF500F}"/>
                </a:ext>
              </a:extLst>
            </p:cNvPr>
            <p:cNvGrpSpPr/>
            <p:nvPr/>
          </p:nvGrpSpPr>
          <p:grpSpPr>
            <a:xfrm>
              <a:off x="-2151091" y="4234752"/>
              <a:ext cx="8651577" cy="7409980"/>
              <a:chOff x="-2719310" y="10422307"/>
              <a:chExt cx="14510891" cy="7409980"/>
            </a:xfrm>
          </p:grpSpPr>
          <p:sp>
            <p:nvSpPr>
              <p:cNvPr id="25" name="Arc 24">
                <a:extLst>
                  <a:ext uri="{FF2B5EF4-FFF2-40B4-BE49-F238E27FC236}">
                    <a16:creationId xmlns:a16="http://schemas.microsoft.com/office/drawing/2014/main" id="{97C293C7-2A6F-468A-83C8-8BA2B96219F6}"/>
                  </a:ext>
                </a:extLst>
              </p:cNvPr>
              <p:cNvSpPr/>
              <p:nvPr/>
            </p:nvSpPr>
            <p:spPr>
              <a:xfrm flipV="1">
                <a:off x="-2719310" y="10422307"/>
                <a:ext cx="11643700" cy="6400800"/>
              </a:xfrm>
              <a:prstGeom prst="arc">
                <a:avLst>
                  <a:gd name="adj1" fmla="val 16069515"/>
                  <a:gd name="adj2" fmla="val 138678"/>
                </a:avLst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CA" dirty="0"/>
              </a:p>
            </p:txBody>
          </p: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60E63BCC-CB76-4A1C-83AC-9132015D8FB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053531" y="14226655"/>
                <a:ext cx="0" cy="2596452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0FBE69D3-E125-4BC1-8C7F-7572B749993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53531" y="16823107"/>
                <a:ext cx="8059622" cy="0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79B8141F-EF31-4EE0-8F51-4069491DE9FA}"/>
                      </a:ext>
                    </a:extLst>
                  </p:cNvPr>
                  <p:cNvSpPr txBox="1"/>
                  <p:nvPr/>
                </p:nvSpPr>
                <p:spPr>
                  <a:xfrm>
                    <a:off x="10434728" y="17124401"/>
                    <a:ext cx="1356853" cy="707886"/>
                  </a:xfrm>
                  <a:prstGeom prst="rect">
                    <a:avLst/>
                  </a:prstGeom>
                  <a:noFill/>
                  <a:ln w="76200"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fr-CA" sz="4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CA" sz="40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fr-CA" sz="4000" b="1" i="1"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sub>
                          </m:sSub>
                          <m:d>
                            <m:dPr>
                              <m:ctrlPr>
                                <a:rPr lang="fr-CA" sz="4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CA" sz="40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oMath>
                      </m:oMathPara>
                    </a14:m>
                    <a:endParaRPr lang="fr-CA" sz="40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01" name="TextBox 100">
                    <a:extLst>
                      <a:ext uri="{FF2B5EF4-FFF2-40B4-BE49-F238E27FC236}">
                        <a16:creationId xmlns:a16="http://schemas.microsoft.com/office/drawing/2014/main" id="{4A0E4FDF-D6CF-4348-BF2D-257E1141B00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434728" y="17124401"/>
                    <a:ext cx="1356853" cy="707886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r="-59848"/>
                    </a:stretch>
                  </a:blipFill>
                  <a:ln w="76200">
                    <a:noFill/>
                  </a:ln>
                </p:spPr>
                <p:txBody>
                  <a:bodyPr/>
                  <a:lstStyle/>
                  <a:p>
                    <a:r>
                      <a:rPr lang="fr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9AE64E1E-BA98-46F6-B59E-0282F528013C}"/>
                      </a:ext>
                    </a:extLst>
                  </p:cNvPr>
                  <p:cNvSpPr txBox="1"/>
                  <p:nvPr/>
                </p:nvSpPr>
                <p:spPr>
                  <a:xfrm>
                    <a:off x="691969" y="13850364"/>
                    <a:ext cx="1356853" cy="707886"/>
                  </a:xfrm>
                  <a:prstGeom prst="rect">
                    <a:avLst/>
                  </a:prstGeom>
                  <a:noFill/>
                  <a:ln w="76200"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fr-CA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𝐶𝑜</m:t>
                          </m:r>
                          <m:r>
                            <a:rPr lang="fr-CA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û</m:t>
                          </m:r>
                          <m:r>
                            <a:rPr lang="fr-CA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oMath>
                      </m:oMathPara>
                    </a14:m>
                    <a:endParaRPr lang="fr-CA" sz="40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02" name="TextBox 101">
                    <a:extLst>
                      <a:ext uri="{FF2B5EF4-FFF2-40B4-BE49-F238E27FC236}">
                        <a16:creationId xmlns:a16="http://schemas.microsoft.com/office/drawing/2014/main" id="{68E75DC9-E0C5-4BCA-8B29-029B8BDC013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91969" y="13850364"/>
                    <a:ext cx="1356853" cy="707886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r="-40602"/>
                    </a:stretch>
                  </a:blipFill>
                  <a:ln w="76200">
                    <a:noFill/>
                  </a:ln>
                </p:spPr>
                <p:txBody>
                  <a:bodyPr/>
                  <a:lstStyle/>
                  <a:p>
                    <a:r>
                      <a:rPr lang="fr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0C98A83-17AA-49A1-8F4B-21345F50773F}"/>
                </a:ext>
              </a:extLst>
            </p:cNvPr>
            <p:cNvSpPr txBox="1"/>
            <p:nvPr/>
          </p:nvSpPr>
          <p:spPr>
            <a:xfrm>
              <a:off x="1705960" y="6944011"/>
              <a:ext cx="330080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CA" sz="4000" b="1" dirty="0"/>
                <a:t>y = 0</a:t>
              </a:r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A8566A74-B734-43FC-9F66-BF706A8B85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63270" y="6816394"/>
              <a:ext cx="0" cy="4185348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7D47FCF-60D9-4C58-8F68-12DECD36779D}"/>
                </a:ext>
              </a:extLst>
            </p:cNvPr>
            <p:cNvSpPr txBox="1"/>
            <p:nvPr/>
          </p:nvSpPr>
          <p:spPr>
            <a:xfrm>
              <a:off x="4125581" y="11001741"/>
              <a:ext cx="159206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CA" sz="4000" b="1" dirty="0"/>
                <a:t>1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CC3454C-A64E-4A81-8BA8-4AFD0AA0EC6A}"/>
                </a:ext>
              </a:extLst>
            </p:cNvPr>
            <p:cNvSpPr txBox="1"/>
            <p:nvPr/>
          </p:nvSpPr>
          <p:spPr>
            <a:xfrm>
              <a:off x="494719" y="11001741"/>
              <a:ext cx="159206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CA" sz="4000" b="1" dirty="0"/>
                <a:t>0</a:t>
              </a:r>
            </a:p>
          </p:txBody>
        </p:sp>
      </p:grp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5844AE35-3A12-4005-8FA4-A92FF34E3414}"/>
              </a:ext>
            </a:extLst>
          </p:cNvPr>
          <p:cNvCxnSpPr>
            <a:cxnSpLocks/>
          </p:cNvCxnSpPr>
          <p:nvPr/>
        </p:nvCxnSpPr>
        <p:spPr>
          <a:xfrm flipV="1">
            <a:off x="3120159" y="5019650"/>
            <a:ext cx="0" cy="440540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6A9504DC-EC71-4CC1-8A5B-612CCBEE8554}"/>
              </a:ext>
            </a:extLst>
          </p:cNvPr>
          <p:cNvCxnSpPr>
            <a:cxnSpLocks/>
          </p:cNvCxnSpPr>
          <p:nvPr/>
        </p:nvCxnSpPr>
        <p:spPr>
          <a:xfrm>
            <a:off x="285750" y="8803819"/>
            <a:ext cx="6149371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0288BEB5-4707-4A1C-BACD-A109A8745166}"/>
                  </a:ext>
                </a:extLst>
              </p:cNvPr>
              <p:cNvSpPr txBox="1"/>
              <p:nvPr/>
            </p:nvSpPr>
            <p:spPr>
              <a:xfrm>
                <a:off x="5633177" y="8889048"/>
                <a:ext cx="1356853" cy="760593"/>
              </a:xfrm>
              <a:prstGeom prst="rect">
                <a:avLst/>
              </a:prstGeom>
              <a:noFill/>
              <a:ln w="762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CA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CA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fr-CA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</m:oMath>
                  </m:oMathPara>
                </a14:m>
                <a:endParaRPr lang="fr-CA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0288BEB5-4707-4A1C-BACD-A109A87451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3177" y="8889048"/>
                <a:ext cx="1356853" cy="76059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76200">
                <a:noFill/>
              </a:ln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9118ECCB-78EA-42EB-8667-2DCA37D9CAE8}"/>
                  </a:ext>
                </a:extLst>
              </p:cNvPr>
              <p:cNvSpPr txBox="1"/>
              <p:nvPr/>
            </p:nvSpPr>
            <p:spPr>
              <a:xfrm>
                <a:off x="2059488" y="4773463"/>
                <a:ext cx="1356853" cy="707886"/>
              </a:xfrm>
              <a:prstGeom prst="rect">
                <a:avLst/>
              </a:prstGeom>
              <a:noFill/>
              <a:ln w="762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sz="4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fr-CA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9118ECCB-78EA-42EB-8667-2DCA37D9CA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9488" y="4773463"/>
                <a:ext cx="1356853" cy="70788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76200">
                <a:noFill/>
              </a:ln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DB3DC372-CBB9-4021-8599-F958A3A4126E}"/>
                  </a:ext>
                </a:extLst>
              </p:cNvPr>
              <p:cNvSpPr txBox="1"/>
              <p:nvPr/>
            </p:nvSpPr>
            <p:spPr>
              <a:xfrm>
                <a:off x="2270131" y="8717164"/>
                <a:ext cx="1224013" cy="707886"/>
              </a:xfrm>
              <a:prstGeom prst="rect">
                <a:avLst/>
              </a:prstGeom>
              <a:noFill/>
              <a:ln w="762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sz="4000" i="1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fr-CA" sz="4000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DB3DC372-CBB9-4021-8599-F958A3A412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0131" y="8717164"/>
                <a:ext cx="1224013" cy="70788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76200">
                <a:noFill/>
              </a:ln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15CC4874-1CC7-482E-A95B-8D74D38FF69C}"/>
                  </a:ext>
                </a:extLst>
              </p:cNvPr>
              <p:cNvSpPr txBox="1"/>
              <p:nvPr/>
            </p:nvSpPr>
            <p:spPr>
              <a:xfrm>
                <a:off x="1219093" y="5387329"/>
                <a:ext cx="1270471" cy="707886"/>
              </a:xfrm>
              <a:prstGeom prst="rect">
                <a:avLst/>
              </a:prstGeom>
              <a:noFill/>
              <a:ln w="762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sz="40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fr-CA" sz="4000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15CC4874-1CC7-482E-A95B-8D74D38FF6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9093" y="5387329"/>
                <a:ext cx="1270471" cy="70788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76200">
                <a:noFill/>
              </a:ln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02F56CD3-F523-422B-B541-0BACACEB4628}"/>
                  </a:ext>
                </a:extLst>
              </p:cNvPr>
              <p:cNvSpPr txBox="1"/>
              <p:nvPr/>
            </p:nvSpPr>
            <p:spPr>
              <a:xfrm>
                <a:off x="1072734" y="6836384"/>
                <a:ext cx="1270471" cy="707886"/>
              </a:xfrm>
              <a:prstGeom prst="rect">
                <a:avLst/>
              </a:prstGeom>
              <a:noFill/>
              <a:ln w="762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sz="4000" b="0" i="1" smtClean="0">
                          <a:latin typeface="Cambria Math" panose="02040503050406030204" pitchFamily="18" charset="0"/>
                        </a:rPr>
                        <m:t>0.5</m:t>
                      </m:r>
                    </m:oMath>
                  </m:oMathPara>
                </a14:m>
                <a:endParaRPr lang="fr-CA" sz="4000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02F56CD3-F523-422B-B541-0BACACEB46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2734" y="6836384"/>
                <a:ext cx="1270471" cy="707886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 w="76200">
                <a:noFill/>
              </a:ln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AFB60A74-DF65-45D6-9F90-04B59A5C06DB}"/>
              </a:ext>
            </a:extLst>
          </p:cNvPr>
          <p:cNvCxnSpPr>
            <a:cxnSpLocks/>
          </p:cNvCxnSpPr>
          <p:nvPr/>
        </p:nvCxnSpPr>
        <p:spPr>
          <a:xfrm flipH="1">
            <a:off x="2097268" y="5736440"/>
            <a:ext cx="3825613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08A2973E-8347-4F06-BBC0-36593D49CBA5}"/>
              </a:ext>
            </a:extLst>
          </p:cNvPr>
          <p:cNvCxnSpPr>
            <a:cxnSpLocks/>
          </p:cNvCxnSpPr>
          <p:nvPr/>
        </p:nvCxnSpPr>
        <p:spPr>
          <a:xfrm flipH="1">
            <a:off x="2097269" y="7246932"/>
            <a:ext cx="1497196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8" name="Group 67">
            <a:extLst>
              <a:ext uri="{FF2B5EF4-FFF2-40B4-BE49-F238E27FC236}">
                <a16:creationId xmlns:a16="http://schemas.microsoft.com/office/drawing/2014/main" id="{EAFDFE78-BFFC-47F3-929F-2F97F4D06113}"/>
              </a:ext>
            </a:extLst>
          </p:cNvPr>
          <p:cNvGrpSpPr/>
          <p:nvPr/>
        </p:nvGrpSpPr>
        <p:grpSpPr>
          <a:xfrm>
            <a:off x="453646" y="5743335"/>
            <a:ext cx="5231110" cy="2984190"/>
            <a:chOff x="791865" y="2260600"/>
            <a:chExt cx="5231110" cy="2984190"/>
          </a:xfrm>
        </p:grpSpPr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0E9648C9-9E64-45EC-95A5-39AC04CC303C}"/>
                </a:ext>
              </a:extLst>
            </p:cNvPr>
            <p:cNvCxnSpPr>
              <a:cxnSpLocks/>
            </p:cNvCxnSpPr>
            <p:nvPr/>
          </p:nvCxnSpPr>
          <p:spPr>
            <a:xfrm>
              <a:off x="791865" y="5242606"/>
              <a:ext cx="1401787" cy="2184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Arc 69">
              <a:extLst>
                <a:ext uri="{FF2B5EF4-FFF2-40B4-BE49-F238E27FC236}">
                  <a16:creationId xmlns:a16="http://schemas.microsoft.com/office/drawing/2014/main" id="{5264A8D2-8695-4C17-A0F9-26116C40667E}"/>
                </a:ext>
              </a:extLst>
            </p:cNvPr>
            <p:cNvSpPr/>
            <p:nvPr/>
          </p:nvSpPr>
          <p:spPr>
            <a:xfrm rot="5400000">
              <a:off x="1195794" y="3253564"/>
              <a:ext cx="1944915" cy="2028010"/>
            </a:xfrm>
            <a:prstGeom prst="arc">
              <a:avLst>
                <a:gd name="adj1" fmla="val 18399283"/>
                <a:gd name="adj2" fmla="val 0"/>
              </a:avLst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A42662F0-941C-4038-B9FD-14FEC5C7FE84}"/>
                </a:ext>
              </a:extLst>
            </p:cNvPr>
            <p:cNvCxnSpPr>
              <a:cxnSpLocks/>
              <a:stCxn id="70" idx="0"/>
            </p:cNvCxnSpPr>
            <p:nvPr/>
          </p:nvCxnSpPr>
          <p:spPr>
            <a:xfrm flipV="1">
              <a:off x="2969371" y="4493260"/>
              <a:ext cx="212886" cy="370461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4F5CBF95-029E-4F51-AB82-335078B904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82257" y="3426460"/>
              <a:ext cx="387781" cy="106680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C455DDE8-39EA-4EFE-90AF-4F0A0C9469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70038" y="2924175"/>
              <a:ext cx="212886" cy="502285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Arc 73">
              <a:extLst>
                <a:ext uri="{FF2B5EF4-FFF2-40B4-BE49-F238E27FC236}">
                  <a16:creationId xmlns:a16="http://schemas.microsoft.com/office/drawing/2014/main" id="{5009CFD1-D9C9-40FC-9A8D-264FD0F6EE66}"/>
                </a:ext>
              </a:extLst>
            </p:cNvPr>
            <p:cNvSpPr/>
            <p:nvPr/>
          </p:nvSpPr>
          <p:spPr>
            <a:xfrm rot="16200000">
              <a:off x="3761346" y="2241004"/>
              <a:ext cx="1944915" cy="2028010"/>
            </a:xfrm>
            <a:prstGeom prst="arc">
              <a:avLst>
                <a:gd name="adj1" fmla="val 18399283"/>
                <a:gd name="adj2" fmla="val 0"/>
              </a:avLst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CA0277A8-AC80-4139-BDED-768C5BB37B00}"/>
                </a:ext>
              </a:extLst>
            </p:cNvPr>
            <p:cNvCxnSpPr>
              <a:cxnSpLocks/>
              <a:stCxn id="74" idx="0"/>
            </p:cNvCxnSpPr>
            <p:nvPr/>
          </p:nvCxnSpPr>
          <p:spPr>
            <a:xfrm flipH="1">
              <a:off x="3782924" y="2658858"/>
              <a:ext cx="149760" cy="265317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B6BF6FBD-672B-4A45-810F-D82700640D0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29041" y="2260600"/>
              <a:ext cx="1293934" cy="20627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D7833965-86D9-4A59-8978-89D914105E45}"/>
                  </a:ext>
                </a:extLst>
              </p:cNvPr>
              <p:cNvSpPr txBox="1"/>
              <p:nvPr/>
            </p:nvSpPr>
            <p:spPr>
              <a:xfrm>
                <a:off x="6268754" y="6186603"/>
                <a:ext cx="5485643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CA" sz="4000" b="1" dirty="0">
                    <a:solidFill>
                      <a:schemeClr val="tx1"/>
                    </a:solidFill>
                  </a:rPr>
                  <a:t>Si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4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4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fr-CA" sz="4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sub>
                    </m:sSub>
                    <m:d>
                      <m:dPr>
                        <m:ctrlPr>
                          <a:rPr lang="fr-CA" sz="4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CA" sz="4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fr-CA" sz="4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fr-CA" sz="4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fr-CA" sz="4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fr-CA" sz="4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𝟓</m:t>
                    </m:r>
                    <m:r>
                      <a:rPr lang="fr-CA" sz="4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  <m:r>
                      <a:rPr lang="fr-CA" sz="4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𝒚</m:t>
                    </m:r>
                    <m:r>
                      <a:rPr lang="fr-CA" sz="4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fr-CA" sz="4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fr-CA" sz="4000" b="1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D7833965-86D9-4A59-8978-89D914105E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8754" y="6186603"/>
                <a:ext cx="5485643" cy="707886"/>
              </a:xfrm>
              <a:prstGeom prst="rect">
                <a:avLst/>
              </a:prstGeom>
              <a:blipFill>
                <a:blip r:embed="rId13"/>
                <a:stretch>
                  <a:fillRect l="-3889" t="-15517" b="-36207"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F73B0485-C72E-4F57-9D17-7042BA1E748E}"/>
                  </a:ext>
                </a:extLst>
              </p:cNvPr>
              <p:cNvSpPr txBox="1"/>
              <p:nvPr/>
            </p:nvSpPr>
            <p:spPr>
              <a:xfrm>
                <a:off x="4687003" y="4485829"/>
                <a:ext cx="5831153" cy="1363515"/>
              </a:xfrm>
              <a:prstGeom prst="rect">
                <a:avLst/>
              </a:prstGeom>
              <a:noFill/>
              <a:ln w="762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CA" sz="4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4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fr-CA" sz="4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sub>
                      </m:sSub>
                      <m:d>
                        <m:dPr>
                          <m:ctrlPr>
                            <a:rPr lang="fr-CA" sz="4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CA" sz="4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fr-CA" sz="40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CA" sz="4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CA" sz="4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fr-CA" sz="4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fr-CA" sz="4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fr-CA" sz="40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CA" sz="40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fr-CA" sz="40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fr-CA" sz="4000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fr-CA" sz="40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CA" sz="40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𝒃</m:t>
                                      </m:r>
                                    </m:e>
                                    <m:sub>
                                      <m:r>
                                        <a:rPr lang="fr-CA" sz="40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sub>
                                  </m:sSub>
                                  <m:r>
                                    <a:rPr lang="fr-CA" sz="40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fr-CA" sz="40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CA" sz="40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𝒃</m:t>
                                      </m:r>
                                    </m:e>
                                    <m:sub>
                                      <m:r>
                                        <a:rPr lang="fr-CA" sz="40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sub>
                                  </m:sSub>
                                  <m:sSup>
                                    <m:sSupPr>
                                      <m:ctrlPr>
                                        <a:rPr lang="fr-CA" sz="40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fr-CA" sz="40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p>
                                      <m:r>
                                        <a:rPr lang="fr-CA" sz="40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fr-CA" sz="40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  <m:r>
                                        <a:rPr lang="fr-CA" sz="40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d>
                            </m:sup>
                          </m:sSup>
                        </m:den>
                      </m:f>
                    </m:oMath>
                  </m:oMathPara>
                </a14:m>
                <a:endParaRPr lang="fr-CA" sz="4000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F73B0485-C72E-4F57-9D17-7042BA1E74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7003" y="4485829"/>
                <a:ext cx="5831153" cy="136351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 w="76200">
                <a:noFill/>
              </a:ln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04AA9404-93F7-416E-B7F8-F5079F06FF43}"/>
                  </a:ext>
                </a:extLst>
              </p:cNvPr>
              <p:cNvSpPr txBox="1"/>
              <p:nvPr/>
            </p:nvSpPr>
            <p:spPr>
              <a:xfrm>
                <a:off x="6268754" y="6869347"/>
                <a:ext cx="5485643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CA" sz="4000" b="1" dirty="0">
                    <a:solidFill>
                      <a:schemeClr val="tx1"/>
                    </a:solidFill>
                  </a:rPr>
                  <a:t>Si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4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4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fr-CA" sz="4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sub>
                    </m:sSub>
                    <m:d>
                      <m:dPr>
                        <m:ctrlPr>
                          <a:rPr lang="fr-CA" sz="4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CA" sz="4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fr-CA" sz="4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fr-CA" sz="4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fr-CA" sz="4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fr-CA" sz="4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𝟓</m:t>
                    </m:r>
                    <m:r>
                      <a:rPr lang="fr-CA" sz="4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  <m:r>
                      <a:rPr lang="fr-CA" sz="4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𝒚</m:t>
                    </m:r>
                    <m:r>
                      <a:rPr lang="fr-CA" sz="4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fr-CA" sz="4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fr-CA" sz="4000" b="1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04AA9404-93F7-416E-B7F8-F5079F06FF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8754" y="6869347"/>
                <a:ext cx="5485643" cy="707886"/>
              </a:xfrm>
              <a:prstGeom prst="rect">
                <a:avLst/>
              </a:prstGeom>
              <a:blipFill>
                <a:blip r:embed="rId15"/>
                <a:stretch>
                  <a:fillRect l="-3889" t="-15517" b="-36207"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371813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0" y="-707887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b="1" dirty="0"/>
              <a:t>4. BOOSTING DE GRADIENT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5D070C8-6D50-4FFE-902F-2C89A0E81EDD}"/>
                  </a:ext>
                </a:extLst>
              </p:cNvPr>
              <p:cNvSpPr txBox="1"/>
              <p:nvPr/>
            </p:nvSpPr>
            <p:spPr>
              <a:xfrm>
                <a:off x="0" y="-3038"/>
                <a:ext cx="12192000" cy="19490913"/>
              </a:xfrm>
              <a:prstGeom prst="rect">
                <a:avLst/>
              </a:prstGeom>
              <a:noFill/>
              <a:ln w="76200"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CA" sz="4000" dirty="0"/>
                  <a:t>Ici, on n’a pas besoin de construire de nouveaux ensembles de données.</a:t>
                </a:r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r>
                  <a:rPr lang="fr-CA" sz="4000" dirty="0"/>
                  <a:t>On va construire une séquence d’arbres de décisions où chaque nouvel arbre va venir améliorer les prédictions </a:t>
                </a:r>
              </a:p>
              <a:p>
                <a:endParaRPr lang="fr-CA" sz="4000" dirty="0"/>
              </a:p>
              <a:p>
                <a:r>
                  <a:rPr lang="fr-CA" sz="4000" dirty="0"/>
                  <a:t>On commence généralement avec un premier arbre constitué d’une simple feuille.</a:t>
                </a:r>
              </a:p>
              <a:p>
                <a:endParaRPr lang="fr-CA" sz="4000" dirty="0"/>
              </a:p>
              <a:p>
                <a:r>
                  <a:rPr lang="fr-CA" sz="4000" dirty="0"/>
                  <a:t>Cette feuille fait une prédiction utilisant le </a:t>
                </a:r>
                <a:r>
                  <a:rPr lang="fr-CA" sz="4000" b="1" dirty="0"/>
                  <a:t>logarithme des « chances »</a:t>
                </a:r>
                <a:r>
                  <a:rPr lang="fr-CA" sz="4000" dirty="0"/>
                  <a:t> d’obtenir la valeur 1 sur la cible (y), si on ne connaît </a:t>
                </a:r>
                <a:r>
                  <a:rPr lang="fr-CA" sz="4000" b="1" dirty="0"/>
                  <a:t>aucune </a:t>
                </a:r>
                <a:r>
                  <a:rPr lang="fr-CA" sz="4000" dirty="0"/>
                  <a:t>caractéristique.</a:t>
                </a:r>
              </a:p>
              <a:p>
                <a:endParaRPr lang="fr-CA" sz="4000" dirty="0"/>
              </a:p>
              <a:p>
                <a:r>
                  <a:rPr lang="fr-CA" sz="4000" dirty="0"/>
                  <a:t>On le calcule ainsi 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sz="4000" b="0" i="1" smtClean="0">
                          <a:latin typeface="Cambria Math" panose="02040503050406030204" pitchFamily="18" charset="0"/>
                        </a:rPr>
                        <m:t>𝑙𝑛</m:t>
                      </m:r>
                      <m:d>
                        <m:dPr>
                          <m:ctrlPr>
                            <a:rPr lang="fr-CA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fr-CA" sz="4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fr-CA" sz="4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CA" sz="40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fr-CA" sz="40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fr-CA" sz="4000" b="0" i="1" smtClean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fr-CA" sz="4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CA" sz="40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fr-CA" sz="40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fr-CA" sz="4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≠</m:t>
                                  </m:r>
                                  <m:r>
                                    <a:rPr lang="fr-CA" sz="40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fr-CA" sz="4000" b="0" dirty="0"/>
              </a:p>
              <a:p>
                <a:r>
                  <a:rPr lang="fr-CA" sz="4000" dirty="0"/>
                  <a:t>Ici, on a donc 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sz="4000" i="1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fr-CA" sz="4000" b="0" i="1" smtClean="0">
                          <a:latin typeface="Cambria Math" panose="02040503050406030204" pitchFamily="18" charset="0"/>
                        </a:rPr>
                        <m:t>𝑛</m:t>
                      </m:r>
                      <m:d>
                        <m:dPr>
                          <m:ctrlPr>
                            <a:rPr lang="fr-CA" sz="4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fr-CA" sz="4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CA" sz="40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num>
                            <m:den>
                              <m:r>
                                <a:rPr lang="fr-CA" sz="40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</m:e>
                      </m:d>
                      <m:r>
                        <a:rPr lang="fr-CA" sz="4000" b="0" i="1" smtClean="0">
                          <a:latin typeface="Cambria Math" panose="02040503050406030204" pitchFamily="18" charset="0"/>
                        </a:rPr>
                        <m:t>=0.51</m:t>
                      </m:r>
                    </m:oMath>
                  </m:oMathPara>
                </a14:m>
                <a:endParaRPr lang="fr-CA" sz="4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5D070C8-6D50-4FFE-902F-2C89A0E81E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-3038"/>
                <a:ext cx="12192000" cy="19490913"/>
              </a:xfrm>
              <a:prstGeom prst="rect">
                <a:avLst/>
              </a:prstGeom>
              <a:blipFill>
                <a:blip r:embed="rId3"/>
                <a:stretch>
                  <a:fillRect l="-1750" t="-563" r="-1850"/>
                </a:stretch>
              </a:blipFill>
              <a:ln w="76200">
                <a:noFill/>
              </a:ln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B06CF34F-56EA-4F63-A156-DD00F68429E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66439223"/>
                  </p:ext>
                </p:extLst>
              </p:nvPr>
            </p:nvGraphicFramePr>
            <p:xfrm>
              <a:off x="26245" y="1438388"/>
              <a:ext cx="6840000" cy="7452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080000">
                      <a:extLst>
                        <a:ext uri="{9D8B030D-6E8A-4147-A177-3AD203B41FA5}">
                          <a16:colId xmlns:a16="http://schemas.microsoft.com/office/drawing/2014/main" val="526581103"/>
                        </a:ext>
                      </a:extLst>
                    </a:gridCol>
                    <a:gridCol w="1080000">
                      <a:extLst>
                        <a:ext uri="{9D8B030D-6E8A-4147-A177-3AD203B41FA5}">
                          <a16:colId xmlns:a16="http://schemas.microsoft.com/office/drawing/2014/main" val="63472524"/>
                        </a:ext>
                      </a:extLst>
                    </a:gridCol>
                    <a:gridCol w="1080000">
                      <a:extLst>
                        <a:ext uri="{9D8B030D-6E8A-4147-A177-3AD203B41FA5}">
                          <a16:colId xmlns:a16="http://schemas.microsoft.com/office/drawing/2014/main" val="1746123975"/>
                        </a:ext>
                      </a:extLst>
                    </a:gridCol>
                    <a:gridCol w="1080000">
                      <a:extLst>
                        <a:ext uri="{9D8B030D-6E8A-4147-A177-3AD203B41FA5}">
                          <a16:colId xmlns:a16="http://schemas.microsoft.com/office/drawing/2014/main" val="1928550320"/>
                        </a:ext>
                      </a:extLst>
                    </a:gridCol>
                    <a:gridCol w="1080000">
                      <a:extLst>
                        <a:ext uri="{9D8B030D-6E8A-4147-A177-3AD203B41FA5}">
                          <a16:colId xmlns:a16="http://schemas.microsoft.com/office/drawing/2014/main" val="1201182110"/>
                        </a:ext>
                      </a:extLst>
                    </a:gridCol>
                    <a:gridCol w="360000">
                      <a:extLst>
                        <a:ext uri="{9D8B030D-6E8A-4147-A177-3AD203B41FA5}">
                          <a16:colId xmlns:a16="http://schemas.microsoft.com/office/drawing/2014/main" val="21630368"/>
                        </a:ext>
                      </a:extLst>
                    </a:gridCol>
                    <a:gridCol w="1080000">
                      <a:extLst>
                        <a:ext uri="{9D8B030D-6E8A-4147-A177-3AD203B41FA5}">
                          <a16:colId xmlns:a16="http://schemas.microsoft.com/office/drawing/2014/main" val="447476720"/>
                        </a:ext>
                      </a:extLst>
                    </a:gridCol>
                  </a:tblGrid>
                  <a:tr h="828000"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CA" sz="3600" b="1" baseline="300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(…)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3600" b="1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79488229"/>
                      </a:ext>
                    </a:extLst>
                  </a:tr>
                  <a:tr h="8280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(…)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A" sz="32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8709484"/>
                      </a:ext>
                    </a:extLst>
                  </a:tr>
                  <a:tr h="828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(…)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1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26847588"/>
                      </a:ext>
                    </a:extLst>
                  </a:tr>
                  <a:tr h="828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(…)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1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13306357"/>
                      </a:ext>
                    </a:extLst>
                  </a:tr>
                  <a:tr h="828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(…)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1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06098809"/>
                      </a:ext>
                    </a:extLst>
                  </a:tr>
                  <a:tr h="828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(…)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0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7885907"/>
                      </a:ext>
                    </a:extLst>
                  </a:tr>
                  <a:tr h="828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𝟔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𝟔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𝟔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𝟔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(…)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𝟔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A" sz="32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83198527"/>
                      </a:ext>
                    </a:extLst>
                  </a:tr>
                  <a:tr h="828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𝟕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𝟕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𝟕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𝟕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(…)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𝟕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A" sz="32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9932453"/>
                      </a:ext>
                    </a:extLst>
                  </a:tr>
                  <a:tr h="828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𝟖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𝟖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𝟖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(…)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𝟖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A" sz="32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4496351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B06CF34F-56EA-4F63-A156-DD00F68429E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66439223"/>
                  </p:ext>
                </p:extLst>
              </p:nvPr>
            </p:nvGraphicFramePr>
            <p:xfrm>
              <a:off x="26245" y="1438388"/>
              <a:ext cx="6840000" cy="7452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080000">
                      <a:extLst>
                        <a:ext uri="{9D8B030D-6E8A-4147-A177-3AD203B41FA5}">
                          <a16:colId xmlns:a16="http://schemas.microsoft.com/office/drawing/2014/main" val="526581103"/>
                        </a:ext>
                      </a:extLst>
                    </a:gridCol>
                    <a:gridCol w="1080000">
                      <a:extLst>
                        <a:ext uri="{9D8B030D-6E8A-4147-A177-3AD203B41FA5}">
                          <a16:colId xmlns:a16="http://schemas.microsoft.com/office/drawing/2014/main" val="63472524"/>
                        </a:ext>
                      </a:extLst>
                    </a:gridCol>
                    <a:gridCol w="1080000">
                      <a:extLst>
                        <a:ext uri="{9D8B030D-6E8A-4147-A177-3AD203B41FA5}">
                          <a16:colId xmlns:a16="http://schemas.microsoft.com/office/drawing/2014/main" val="1746123975"/>
                        </a:ext>
                      </a:extLst>
                    </a:gridCol>
                    <a:gridCol w="1080000">
                      <a:extLst>
                        <a:ext uri="{9D8B030D-6E8A-4147-A177-3AD203B41FA5}">
                          <a16:colId xmlns:a16="http://schemas.microsoft.com/office/drawing/2014/main" val="1928550320"/>
                        </a:ext>
                      </a:extLst>
                    </a:gridCol>
                    <a:gridCol w="1080000">
                      <a:extLst>
                        <a:ext uri="{9D8B030D-6E8A-4147-A177-3AD203B41FA5}">
                          <a16:colId xmlns:a16="http://schemas.microsoft.com/office/drawing/2014/main" val="1201182110"/>
                        </a:ext>
                      </a:extLst>
                    </a:gridCol>
                    <a:gridCol w="360000">
                      <a:extLst>
                        <a:ext uri="{9D8B030D-6E8A-4147-A177-3AD203B41FA5}">
                          <a16:colId xmlns:a16="http://schemas.microsoft.com/office/drawing/2014/main" val="21630368"/>
                        </a:ext>
                      </a:extLst>
                    </a:gridCol>
                    <a:gridCol w="1080000">
                      <a:extLst>
                        <a:ext uri="{9D8B030D-6E8A-4147-A177-3AD203B41FA5}">
                          <a16:colId xmlns:a16="http://schemas.microsoft.com/office/drawing/2014/main" val="447476720"/>
                        </a:ext>
                      </a:extLst>
                    </a:gridCol>
                  </a:tblGrid>
                  <a:tr h="828000"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1124" t="-2206" r="-434831" b="-8044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2260" t="-2206" r="-337288" b="-8044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02260" t="-2206" r="-237288" b="-8044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400000" t="-2206" r="-135955" b="-8044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536158" t="-2206" r="-3390" b="-80441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79488229"/>
                      </a:ext>
                    </a:extLst>
                  </a:tr>
                  <a:tr h="8280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695" t="-102206" r="-537853" b="-7044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1124" t="-102206" r="-434831" b="-7044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2260" t="-102206" r="-337288" b="-7044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02260" t="-102206" r="-237288" b="-7044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400000" t="-102206" r="-135955" b="-7044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536158" t="-102206" r="-3390" b="-70441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8709484"/>
                      </a:ext>
                    </a:extLst>
                  </a:tr>
                  <a:tr h="8280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695" t="-202206" r="-537853" b="-6044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1124" t="-202206" r="-434831" b="-6044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2260" t="-202206" r="-337288" b="-6044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02260" t="-202206" r="-237288" b="-6044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400000" t="-202206" r="-135955" b="-6044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1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26847588"/>
                      </a:ext>
                    </a:extLst>
                  </a:tr>
                  <a:tr h="8280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695" t="-302206" r="-537853" b="-5044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1124" t="-302206" r="-434831" b="-5044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2260" t="-302206" r="-337288" b="-5044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02260" t="-302206" r="-237288" b="-5044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400000" t="-302206" r="-135955" b="-5044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1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13306357"/>
                      </a:ext>
                    </a:extLst>
                  </a:tr>
                  <a:tr h="8280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695" t="-402206" r="-537853" b="-4044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1124" t="-402206" r="-434831" b="-4044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2260" t="-402206" r="-337288" b="-4044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02260" t="-402206" r="-237288" b="-4044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400000" t="-402206" r="-135955" b="-4044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1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06098809"/>
                      </a:ext>
                    </a:extLst>
                  </a:tr>
                  <a:tr h="8280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695" t="-502206" r="-537853" b="-3044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1124" t="-502206" r="-434831" b="-3044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2260" t="-502206" r="-337288" b="-3044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02260" t="-502206" r="-237288" b="-3044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400000" t="-502206" r="-135955" b="-3044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0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7885907"/>
                      </a:ext>
                    </a:extLst>
                  </a:tr>
                  <a:tr h="8280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695" t="-602206" r="-537853" b="-2044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1124" t="-602206" r="-434831" b="-2044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2260" t="-602206" r="-337288" b="-2044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02260" t="-602206" r="-237288" b="-2044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400000" t="-602206" r="-135955" b="-2044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536158" t="-602206" r="-3390" b="-20441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83198527"/>
                      </a:ext>
                    </a:extLst>
                  </a:tr>
                  <a:tr h="8280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695" t="-702206" r="-537853" b="-1044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1124" t="-702206" r="-434831" b="-1044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2260" t="-702206" r="-337288" b="-1044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02260" t="-702206" r="-237288" b="-1044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400000" t="-702206" r="-135955" b="-1044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536158" t="-702206" r="-3390" b="-10441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9932453"/>
                      </a:ext>
                    </a:extLst>
                  </a:tr>
                  <a:tr h="8280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695" t="-802206" r="-537853" b="-44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1124" t="-802206" r="-434831" b="-44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2260" t="-802206" r="-337288" b="-44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02260" t="-802206" r="-237288" b="-44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400000" t="-802206" r="-135955" b="-44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536158" t="-802206" r="-3390" b="-441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4496351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8215148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0" y="-707887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b="1" dirty="0"/>
              <a:t>4. BOOSTING DE GRADIENT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5D070C8-6D50-4FFE-902F-2C89A0E81EDD}"/>
                  </a:ext>
                </a:extLst>
              </p:cNvPr>
              <p:cNvSpPr txBox="1"/>
              <p:nvPr/>
            </p:nvSpPr>
            <p:spPr>
              <a:xfrm>
                <a:off x="0" y="-3038"/>
                <a:ext cx="12192000" cy="13083582"/>
              </a:xfrm>
              <a:prstGeom prst="rect">
                <a:avLst/>
              </a:prstGeom>
              <a:noFill/>
              <a:ln w="76200">
                <a:noFill/>
              </a:ln>
            </p:spPr>
            <p:txBody>
              <a:bodyPr wrap="square" rtlCol="0">
                <a:spAutoFit/>
              </a:bodyPr>
              <a:lstStyle/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r>
                  <a:rPr lang="fr-CA" sz="4000" dirty="0"/>
                  <a:t>On peut alors calculer la probabilité que </a:t>
                </a:r>
                <a14:m>
                  <m:oMath xmlns:m="http://schemas.openxmlformats.org/officeDocument/2006/math">
                    <m:r>
                      <a:rPr lang="fr-CA" sz="40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fr-CA" sz="4000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fr-CA" sz="4000" dirty="0"/>
                  <a:t> ainsi 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sz="4000" b="0" i="1" smtClean="0">
                          <a:latin typeface="Cambria Math" panose="02040503050406030204" pitchFamily="18" charset="0"/>
                        </a:rPr>
                        <m:t>𝑃𝑟𝑜𝑏𝑎𝑏𝑖𝑙𝑖𝑡</m:t>
                      </m:r>
                      <m:r>
                        <a:rPr lang="fr-CA" sz="4000" b="0" i="1" smtClean="0">
                          <a:latin typeface="Cambria Math" panose="02040503050406030204" pitchFamily="18" charset="0"/>
                        </a:rPr>
                        <m:t>é</m:t>
                      </m:r>
                      <m:d>
                        <m:dPr>
                          <m:ctrlPr>
                            <a:rPr lang="fr-CA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  <m:r>
                        <a:rPr lang="fr-CA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CA" sz="4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fr-CA" sz="4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CA" sz="40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fr-CA" sz="40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fr-CA" sz="4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d>
                                <m:dPr>
                                  <m:ctrlPr>
                                    <a:rPr lang="fr-CA" sz="4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fr-CA" sz="40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fr-CA" sz="4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CA" sz="40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  <m:sub>
                                          <m:r>
                                            <a:rPr lang="fr-CA" sz="40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  <m:r>
                                            <a:rPr lang="fr-CA" sz="4000" i="1">
                                              <a:latin typeface="Cambria Math" panose="02040503050406030204" pitchFamily="18" charset="0"/>
                                            </a:rPr>
                                            <m:t>=1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fr-CA" sz="4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CA" sz="40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  <m:sub>
                                          <m:r>
                                            <a:rPr lang="fr-CA" sz="40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  <m:r>
                                            <a:rPr lang="fr-CA" sz="400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≠</m:t>
                                          </m:r>
                                          <m:r>
                                            <a:rPr lang="fr-CA" sz="40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sup>
                          </m:sSup>
                        </m:num>
                        <m:den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fr-CA" sz="4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CA" sz="40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fr-CA" sz="40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fr-CA" sz="4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d>
                                <m:dPr>
                                  <m:ctrlPr>
                                    <a:rPr lang="fr-CA" sz="4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fr-CA" sz="40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fr-CA" sz="4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CA" sz="40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  <m:sub>
                                          <m:r>
                                            <a:rPr lang="fr-CA" sz="40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  <m:r>
                                            <a:rPr lang="fr-CA" sz="4000" i="1">
                                              <a:latin typeface="Cambria Math" panose="02040503050406030204" pitchFamily="18" charset="0"/>
                                            </a:rPr>
                                            <m:t>=1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fr-CA" sz="4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CA" sz="40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  <m:sub>
                                          <m:r>
                                            <a:rPr lang="fr-CA" sz="40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  <m:r>
                                            <a:rPr lang="fr-CA" sz="4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≠</m:t>
                                          </m:r>
                                          <m:r>
                                            <a:rPr lang="fr-CA" sz="40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sup>
                          </m:sSup>
                        </m:den>
                      </m:f>
                    </m:oMath>
                  </m:oMathPara>
                </a14:m>
                <a:endParaRPr lang="fr-CA" sz="4000" b="0" dirty="0"/>
              </a:p>
              <a:p>
                <a:r>
                  <a:rPr lang="fr-CA" sz="4000" dirty="0"/>
                  <a:t>Ici, on a donc 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sz="4000" i="1">
                          <a:latin typeface="Cambria Math" panose="02040503050406030204" pitchFamily="18" charset="0"/>
                        </a:rPr>
                        <m:t>𝑃𝑟𝑜𝑏𝑎𝑏𝑖𝑙𝑖𝑡</m:t>
                      </m:r>
                      <m:r>
                        <a:rPr lang="fr-CA" sz="4000" i="1">
                          <a:latin typeface="Cambria Math" panose="02040503050406030204" pitchFamily="18" charset="0"/>
                        </a:rPr>
                        <m:t>é</m:t>
                      </m:r>
                      <m:d>
                        <m:dPr>
                          <m:ctrlPr>
                            <a:rPr lang="fr-CA" sz="4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  <m:r>
                        <a:rPr lang="fr-CA" sz="40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CA" sz="4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fr-CA" sz="4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CA" sz="40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fr-CA" sz="40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fr-CA" sz="4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d>
                                <m:dPr>
                                  <m:ctrlPr>
                                    <a:rPr lang="fr-CA" sz="4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CA" sz="4000" b="0" i="1" smtClean="0">
                                      <a:latin typeface="Cambria Math" panose="02040503050406030204" pitchFamily="18" charset="0"/>
                                    </a:rPr>
                                    <m:t>0.51</m:t>
                                  </m:r>
                                </m:e>
                              </m:d>
                            </m:sup>
                          </m:sSup>
                        </m:num>
                        <m:den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fr-CA" sz="4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CA" sz="40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fr-CA" sz="40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fr-CA" sz="4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d>
                                <m:dPr>
                                  <m:ctrlPr>
                                    <a:rPr lang="fr-CA" sz="4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CA" sz="4000" b="0" i="1" smtClean="0">
                                      <a:latin typeface="Cambria Math" panose="02040503050406030204" pitchFamily="18" charset="0"/>
                                    </a:rPr>
                                    <m:t>0.51</m:t>
                                  </m:r>
                                </m:e>
                              </m:d>
                            </m:sup>
                          </m:sSup>
                        </m:den>
                      </m:f>
                      <m:r>
                        <a:rPr lang="fr-CA" sz="4000" b="0" i="1" smtClean="0">
                          <a:latin typeface="Cambria Math" panose="02040503050406030204" pitchFamily="18" charset="0"/>
                        </a:rPr>
                        <m:t>=0.625</m:t>
                      </m:r>
                    </m:oMath>
                  </m:oMathPara>
                </a14:m>
                <a:endParaRPr lang="fr-CA" sz="4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5D070C8-6D50-4FFE-902F-2C89A0E81E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-3038"/>
                <a:ext cx="12192000" cy="13083582"/>
              </a:xfrm>
              <a:prstGeom prst="rect">
                <a:avLst/>
              </a:prstGeom>
              <a:blipFill>
                <a:blip r:embed="rId3"/>
                <a:stretch>
                  <a:fillRect l="-1750"/>
                </a:stretch>
              </a:blipFill>
              <a:ln w="76200">
                <a:noFill/>
              </a:ln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B06CF34F-56EA-4F63-A156-DD00F68429E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78529647"/>
                  </p:ext>
                </p:extLst>
              </p:nvPr>
            </p:nvGraphicFramePr>
            <p:xfrm>
              <a:off x="0" y="0"/>
              <a:ext cx="6840000" cy="7452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080000">
                      <a:extLst>
                        <a:ext uri="{9D8B030D-6E8A-4147-A177-3AD203B41FA5}">
                          <a16:colId xmlns:a16="http://schemas.microsoft.com/office/drawing/2014/main" val="526581103"/>
                        </a:ext>
                      </a:extLst>
                    </a:gridCol>
                    <a:gridCol w="1080000">
                      <a:extLst>
                        <a:ext uri="{9D8B030D-6E8A-4147-A177-3AD203B41FA5}">
                          <a16:colId xmlns:a16="http://schemas.microsoft.com/office/drawing/2014/main" val="63472524"/>
                        </a:ext>
                      </a:extLst>
                    </a:gridCol>
                    <a:gridCol w="1080000">
                      <a:extLst>
                        <a:ext uri="{9D8B030D-6E8A-4147-A177-3AD203B41FA5}">
                          <a16:colId xmlns:a16="http://schemas.microsoft.com/office/drawing/2014/main" val="1746123975"/>
                        </a:ext>
                      </a:extLst>
                    </a:gridCol>
                    <a:gridCol w="1080000">
                      <a:extLst>
                        <a:ext uri="{9D8B030D-6E8A-4147-A177-3AD203B41FA5}">
                          <a16:colId xmlns:a16="http://schemas.microsoft.com/office/drawing/2014/main" val="1928550320"/>
                        </a:ext>
                      </a:extLst>
                    </a:gridCol>
                    <a:gridCol w="1080000">
                      <a:extLst>
                        <a:ext uri="{9D8B030D-6E8A-4147-A177-3AD203B41FA5}">
                          <a16:colId xmlns:a16="http://schemas.microsoft.com/office/drawing/2014/main" val="1201182110"/>
                        </a:ext>
                      </a:extLst>
                    </a:gridCol>
                    <a:gridCol w="360000">
                      <a:extLst>
                        <a:ext uri="{9D8B030D-6E8A-4147-A177-3AD203B41FA5}">
                          <a16:colId xmlns:a16="http://schemas.microsoft.com/office/drawing/2014/main" val="21630368"/>
                        </a:ext>
                      </a:extLst>
                    </a:gridCol>
                    <a:gridCol w="1080000">
                      <a:extLst>
                        <a:ext uri="{9D8B030D-6E8A-4147-A177-3AD203B41FA5}">
                          <a16:colId xmlns:a16="http://schemas.microsoft.com/office/drawing/2014/main" val="447476720"/>
                        </a:ext>
                      </a:extLst>
                    </a:gridCol>
                  </a:tblGrid>
                  <a:tr h="828000"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CA" sz="3600" b="1" baseline="300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(…)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3600" b="1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79488229"/>
                      </a:ext>
                    </a:extLst>
                  </a:tr>
                  <a:tr h="8280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(…)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A" sz="32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8709484"/>
                      </a:ext>
                    </a:extLst>
                  </a:tr>
                  <a:tr h="828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(…)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1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26847588"/>
                      </a:ext>
                    </a:extLst>
                  </a:tr>
                  <a:tr h="828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(…)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1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13306357"/>
                      </a:ext>
                    </a:extLst>
                  </a:tr>
                  <a:tr h="828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(…)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1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06098809"/>
                      </a:ext>
                    </a:extLst>
                  </a:tr>
                  <a:tr h="828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(…)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0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7885907"/>
                      </a:ext>
                    </a:extLst>
                  </a:tr>
                  <a:tr h="828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𝟔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𝟔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𝟔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𝟔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(…)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𝟔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A" sz="32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83198527"/>
                      </a:ext>
                    </a:extLst>
                  </a:tr>
                  <a:tr h="828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𝟕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𝟕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𝟕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𝟕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(…)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𝟕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A" sz="32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9932453"/>
                      </a:ext>
                    </a:extLst>
                  </a:tr>
                  <a:tr h="828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𝟖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𝟖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𝟖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(…)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𝟖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A" sz="32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4496351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B06CF34F-56EA-4F63-A156-DD00F68429E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78529647"/>
                  </p:ext>
                </p:extLst>
              </p:nvPr>
            </p:nvGraphicFramePr>
            <p:xfrm>
              <a:off x="0" y="0"/>
              <a:ext cx="6840000" cy="7452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080000">
                      <a:extLst>
                        <a:ext uri="{9D8B030D-6E8A-4147-A177-3AD203B41FA5}">
                          <a16:colId xmlns:a16="http://schemas.microsoft.com/office/drawing/2014/main" val="526581103"/>
                        </a:ext>
                      </a:extLst>
                    </a:gridCol>
                    <a:gridCol w="1080000">
                      <a:extLst>
                        <a:ext uri="{9D8B030D-6E8A-4147-A177-3AD203B41FA5}">
                          <a16:colId xmlns:a16="http://schemas.microsoft.com/office/drawing/2014/main" val="63472524"/>
                        </a:ext>
                      </a:extLst>
                    </a:gridCol>
                    <a:gridCol w="1080000">
                      <a:extLst>
                        <a:ext uri="{9D8B030D-6E8A-4147-A177-3AD203B41FA5}">
                          <a16:colId xmlns:a16="http://schemas.microsoft.com/office/drawing/2014/main" val="1746123975"/>
                        </a:ext>
                      </a:extLst>
                    </a:gridCol>
                    <a:gridCol w="1080000">
                      <a:extLst>
                        <a:ext uri="{9D8B030D-6E8A-4147-A177-3AD203B41FA5}">
                          <a16:colId xmlns:a16="http://schemas.microsoft.com/office/drawing/2014/main" val="1928550320"/>
                        </a:ext>
                      </a:extLst>
                    </a:gridCol>
                    <a:gridCol w="1080000">
                      <a:extLst>
                        <a:ext uri="{9D8B030D-6E8A-4147-A177-3AD203B41FA5}">
                          <a16:colId xmlns:a16="http://schemas.microsoft.com/office/drawing/2014/main" val="1201182110"/>
                        </a:ext>
                      </a:extLst>
                    </a:gridCol>
                    <a:gridCol w="360000">
                      <a:extLst>
                        <a:ext uri="{9D8B030D-6E8A-4147-A177-3AD203B41FA5}">
                          <a16:colId xmlns:a16="http://schemas.microsoft.com/office/drawing/2014/main" val="21630368"/>
                        </a:ext>
                      </a:extLst>
                    </a:gridCol>
                    <a:gridCol w="1080000">
                      <a:extLst>
                        <a:ext uri="{9D8B030D-6E8A-4147-A177-3AD203B41FA5}">
                          <a16:colId xmlns:a16="http://schemas.microsoft.com/office/drawing/2014/main" val="447476720"/>
                        </a:ext>
                      </a:extLst>
                    </a:gridCol>
                  </a:tblGrid>
                  <a:tr h="828000"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1685" t="-2941" r="-434831" b="-8036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2825" t="-2941" r="-337288" b="-8036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02825" t="-2941" r="-237288" b="-8036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400562" t="-2941" r="-135955" b="-8036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536723" t="-2941" r="-3390" b="-80367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79488229"/>
                      </a:ext>
                    </a:extLst>
                  </a:tr>
                  <a:tr h="8280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260" t="-102941" r="-537853" b="-7036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1685" t="-102941" r="-434831" b="-7036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2825" t="-102941" r="-337288" b="-7036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02825" t="-102941" r="-237288" b="-7036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400562" t="-102941" r="-135955" b="-7036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536723" t="-102941" r="-3390" b="-70367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8709484"/>
                      </a:ext>
                    </a:extLst>
                  </a:tr>
                  <a:tr h="8280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260" t="-202941" r="-537853" b="-6036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1685" t="-202941" r="-434831" b="-6036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2825" t="-202941" r="-337288" b="-6036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02825" t="-202941" r="-237288" b="-6036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400562" t="-202941" r="-135955" b="-6036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1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26847588"/>
                      </a:ext>
                    </a:extLst>
                  </a:tr>
                  <a:tr h="8280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260" t="-302941" r="-537853" b="-5036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1685" t="-302941" r="-434831" b="-5036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2825" t="-302941" r="-337288" b="-5036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02825" t="-302941" r="-237288" b="-5036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400562" t="-302941" r="-135955" b="-5036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1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13306357"/>
                      </a:ext>
                    </a:extLst>
                  </a:tr>
                  <a:tr h="8280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260" t="-405926" r="-537853" b="-40740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1685" t="-405926" r="-434831" b="-40740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2825" t="-405926" r="-337288" b="-40740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02825" t="-405926" r="-237288" b="-40740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400562" t="-405926" r="-135955" b="-40740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1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06098809"/>
                      </a:ext>
                    </a:extLst>
                  </a:tr>
                  <a:tr h="8280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260" t="-502206" r="-537853" b="-3044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1685" t="-502206" r="-434831" b="-3044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2825" t="-502206" r="-337288" b="-3044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02825" t="-502206" r="-237288" b="-3044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400562" t="-502206" r="-135955" b="-3044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0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7885907"/>
                      </a:ext>
                    </a:extLst>
                  </a:tr>
                  <a:tr h="8280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260" t="-602206" r="-537853" b="-2044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1685" t="-602206" r="-434831" b="-2044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2825" t="-602206" r="-337288" b="-2044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02825" t="-602206" r="-237288" b="-2044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400562" t="-602206" r="-135955" b="-2044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536723" t="-602206" r="-3390" b="-20441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83198527"/>
                      </a:ext>
                    </a:extLst>
                  </a:tr>
                  <a:tr h="8280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260" t="-702206" r="-537853" b="-1044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1685" t="-702206" r="-434831" b="-1044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2825" t="-702206" r="-337288" b="-1044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02825" t="-702206" r="-237288" b="-1044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400562" t="-702206" r="-135955" b="-1044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536723" t="-702206" r="-3390" b="-10441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9932453"/>
                      </a:ext>
                    </a:extLst>
                  </a:tr>
                  <a:tr h="8280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260" t="-802206" r="-537853" b="-44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1685" t="-802206" r="-434831" b="-44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2825" t="-802206" r="-337288" b="-44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02825" t="-802206" r="-237288" b="-44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400562" t="-802206" r="-135955" b="-44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536723" t="-802206" r="-3390" b="-441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4496351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8642740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0" y="-707887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b="1" dirty="0"/>
              <a:t>4. BOOSTING DE GRADIENT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5D070C8-6D50-4FFE-902F-2C89A0E81EDD}"/>
                  </a:ext>
                </a:extLst>
              </p:cNvPr>
              <p:cNvSpPr txBox="1"/>
              <p:nvPr/>
            </p:nvSpPr>
            <p:spPr>
              <a:xfrm>
                <a:off x="0" y="-3038"/>
                <a:ext cx="12192000" cy="14392017"/>
              </a:xfrm>
              <a:prstGeom prst="rect">
                <a:avLst/>
              </a:prstGeom>
              <a:noFill/>
              <a:ln w="76200">
                <a:noFill/>
              </a:ln>
            </p:spPr>
            <p:txBody>
              <a:bodyPr wrap="square" rtlCol="0">
                <a:spAutoFit/>
              </a:bodyPr>
              <a:lstStyle/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r>
                  <a:rPr lang="fr-CA" sz="4000" dirty="0"/>
                  <a:t>On utilise alors généralement 0.5 comme seuil de décision pour déterminer si la valeur de </a:t>
                </a:r>
                <a14:m>
                  <m:oMath xmlns:m="http://schemas.openxmlformats.org/officeDocument/2006/math">
                    <m:r>
                      <a:rPr lang="fr-CA" sz="4000" b="1" i="1">
                        <a:latin typeface="Cambria Math" panose="02040503050406030204" pitchFamily="18" charset="0"/>
                      </a:rPr>
                      <m:t>𝒚</m:t>
                    </m:r>
                    <m:r>
                      <a:rPr lang="fr-CA" sz="4000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CA" sz="4000" dirty="0"/>
                  <a:t>prédite par le modèle est égale à « 1 » ou si elle est égale à « 0 ».</a:t>
                </a:r>
              </a:p>
              <a:p>
                <a:pPr marL="571500" indent="-571500">
                  <a:buFont typeface="Wingdings" panose="05000000000000000000" pitchFamily="2" charset="2"/>
                  <a:buChar char="Ø"/>
                </a:pPr>
                <a:r>
                  <a:rPr lang="fr-CA" sz="4000" dirty="0"/>
                  <a:t>On classerait alors les nouveaux exemples ainsi :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fr-CA" sz="4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fr-CA" sz="4000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fr-CA" sz="4000" b="0" i="1" smtClean="0">
                                <a:latin typeface="Cambria Math" panose="02040503050406030204" pitchFamily="18" charset="0"/>
                              </a:rPr>
                              <m:t>1,            </m:t>
                            </m:r>
                            <m:r>
                              <a:rPr lang="fr-CA" sz="4000" i="1">
                                <a:latin typeface="Cambria Math" panose="02040503050406030204" pitchFamily="18" charset="0"/>
                              </a:rPr>
                              <m:t>𝑃𝑟𝑜𝑏𝑎𝑏𝑖𝑙𝑖𝑡</m:t>
                            </m:r>
                            <m:r>
                              <a:rPr lang="fr-CA" sz="4000" i="1">
                                <a:latin typeface="Cambria Math" panose="02040503050406030204" pitchFamily="18" charset="0"/>
                              </a:rPr>
                              <m:t>é</m:t>
                            </m:r>
                            <m:d>
                              <m:dPr>
                                <m:ctrlPr>
                                  <a:rPr lang="fr-CA" sz="4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fr-CA" sz="40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fr-CA" sz="4000" i="1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e>
                            </m:d>
                            <m:r>
                              <a:rPr lang="fr-CA" sz="4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≥0.5</m:t>
                            </m:r>
                          </m:e>
                          <m:e>
                            <m:r>
                              <a:rPr lang="fr-CA" sz="4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fr-CA" sz="4000" i="1">
                                <a:latin typeface="Cambria Math" panose="02040503050406030204" pitchFamily="18" charset="0"/>
                              </a:rPr>
                              <m:t>,            </m:t>
                            </m:r>
                            <m:r>
                              <a:rPr lang="fr-CA" sz="4000" i="1">
                                <a:latin typeface="Cambria Math" panose="02040503050406030204" pitchFamily="18" charset="0"/>
                              </a:rPr>
                              <m:t>𝑃𝑟𝑜𝑏𝑎𝑏𝑖𝑙𝑖𝑡</m:t>
                            </m:r>
                            <m:r>
                              <a:rPr lang="fr-CA" sz="4000" i="1">
                                <a:latin typeface="Cambria Math" panose="02040503050406030204" pitchFamily="18" charset="0"/>
                              </a:rPr>
                              <m:t>é</m:t>
                            </m:r>
                            <m:d>
                              <m:dPr>
                                <m:ctrlPr>
                                  <a:rPr lang="fr-CA" sz="4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fr-CA" sz="40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fr-CA" sz="4000" i="1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e>
                            </m:d>
                            <m:r>
                              <a:rPr lang="fr-CA" sz="4000" b="0" i="1" smtClean="0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fr-CA" sz="4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0.5</m:t>
                            </m:r>
                          </m:e>
                        </m:eqArr>
                      </m:e>
                    </m:d>
                  </m:oMath>
                </a14:m>
                <a:endParaRPr lang="fr-CA" sz="4000" dirty="0"/>
              </a:p>
              <a:p>
                <a:pPr marL="571500" indent="-571500">
                  <a:buFont typeface="Wingdings" panose="05000000000000000000" pitchFamily="2" charset="2"/>
                  <a:buChar char="Ø"/>
                </a:pPr>
                <a:endParaRPr lang="fr-CA" sz="4000" dirty="0"/>
              </a:p>
              <a:p>
                <a:pPr marL="571500" indent="-571500">
                  <a:buFont typeface="Wingdings" panose="05000000000000000000" pitchFamily="2" charset="2"/>
                  <a:buChar char="Ø"/>
                </a:pPr>
                <a:r>
                  <a:rPr lang="fr-CA" sz="4000" dirty="0"/>
                  <a:t>Sur la base de ce premier modèle, qui correspond à une simple constante, où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fr-CA" sz="4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CA" sz="4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fr-CA" sz="4000" b="0" i="1" smtClean="0">
                        <a:latin typeface="Cambria Math" panose="02040503050406030204" pitchFamily="18" charset="0"/>
                      </a:rPr>
                      <m:t>=0.625</m:t>
                    </m:r>
                  </m:oMath>
                </a14:m>
                <a:r>
                  <a:rPr lang="fr-CA" sz="4000" dirty="0"/>
                  <a:t>, on classerait donc tous le nouveaux exemples dans la classe </a:t>
                </a:r>
                <a14:m>
                  <m:oMath xmlns:m="http://schemas.openxmlformats.org/officeDocument/2006/math">
                    <m:r>
                      <a:rPr lang="fr-CA" sz="40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fr-CA" sz="40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fr-CA" sz="4000" dirty="0"/>
                  <a:t>.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5D070C8-6D50-4FFE-902F-2C89A0E81E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-3038"/>
                <a:ext cx="12192000" cy="14392017"/>
              </a:xfrm>
              <a:prstGeom prst="rect">
                <a:avLst/>
              </a:prstGeom>
              <a:blipFill>
                <a:blip r:embed="rId3"/>
                <a:stretch>
                  <a:fillRect l="-1750" r="-2450" b="-890"/>
                </a:stretch>
              </a:blipFill>
              <a:ln w="76200">
                <a:noFill/>
              </a:ln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B06CF34F-56EA-4F63-A156-DD00F68429E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77086343"/>
                  </p:ext>
                </p:extLst>
              </p:nvPr>
            </p:nvGraphicFramePr>
            <p:xfrm>
              <a:off x="0" y="0"/>
              <a:ext cx="6840000" cy="7452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080000">
                      <a:extLst>
                        <a:ext uri="{9D8B030D-6E8A-4147-A177-3AD203B41FA5}">
                          <a16:colId xmlns:a16="http://schemas.microsoft.com/office/drawing/2014/main" val="526581103"/>
                        </a:ext>
                      </a:extLst>
                    </a:gridCol>
                    <a:gridCol w="1080000">
                      <a:extLst>
                        <a:ext uri="{9D8B030D-6E8A-4147-A177-3AD203B41FA5}">
                          <a16:colId xmlns:a16="http://schemas.microsoft.com/office/drawing/2014/main" val="63472524"/>
                        </a:ext>
                      </a:extLst>
                    </a:gridCol>
                    <a:gridCol w="1080000">
                      <a:extLst>
                        <a:ext uri="{9D8B030D-6E8A-4147-A177-3AD203B41FA5}">
                          <a16:colId xmlns:a16="http://schemas.microsoft.com/office/drawing/2014/main" val="1746123975"/>
                        </a:ext>
                      </a:extLst>
                    </a:gridCol>
                    <a:gridCol w="1080000">
                      <a:extLst>
                        <a:ext uri="{9D8B030D-6E8A-4147-A177-3AD203B41FA5}">
                          <a16:colId xmlns:a16="http://schemas.microsoft.com/office/drawing/2014/main" val="1928550320"/>
                        </a:ext>
                      </a:extLst>
                    </a:gridCol>
                    <a:gridCol w="1080000">
                      <a:extLst>
                        <a:ext uri="{9D8B030D-6E8A-4147-A177-3AD203B41FA5}">
                          <a16:colId xmlns:a16="http://schemas.microsoft.com/office/drawing/2014/main" val="1201182110"/>
                        </a:ext>
                      </a:extLst>
                    </a:gridCol>
                    <a:gridCol w="360000">
                      <a:extLst>
                        <a:ext uri="{9D8B030D-6E8A-4147-A177-3AD203B41FA5}">
                          <a16:colId xmlns:a16="http://schemas.microsoft.com/office/drawing/2014/main" val="21630368"/>
                        </a:ext>
                      </a:extLst>
                    </a:gridCol>
                    <a:gridCol w="1080000">
                      <a:extLst>
                        <a:ext uri="{9D8B030D-6E8A-4147-A177-3AD203B41FA5}">
                          <a16:colId xmlns:a16="http://schemas.microsoft.com/office/drawing/2014/main" val="447476720"/>
                        </a:ext>
                      </a:extLst>
                    </a:gridCol>
                  </a:tblGrid>
                  <a:tr h="828000"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CA" sz="3600" b="1" baseline="300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(…)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3600" b="1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79488229"/>
                      </a:ext>
                    </a:extLst>
                  </a:tr>
                  <a:tr h="8280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(…)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A" sz="32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8709484"/>
                      </a:ext>
                    </a:extLst>
                  </a:tr>
                  <a:tr h="828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(…)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1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26847588"/>
                      </a:ext>
                    </a:extLst>
                  </a:tr>
                  <a:tr h="828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(…)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1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13306357"/>
                      </a:ext>
                    </a:extLst>
                  </a:tr>
                  <a:tr h="828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(…)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1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06098809"/>
                      </a:ext>
                    </a:extLst>
                  </a:tr>
                  <a:tr h="828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(…)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0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7885907"/>
                      </a:ext>
                    </a:extLst>
                  </a:tr>
                  <a:tr h="828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𝟔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𝟔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𝟔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𝟔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(…)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𝟔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A" sz="32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83198527"/>
                      </a:ext>
                    </a:extLst>
                  </a:tr>
                  <a:tr h="828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𝟕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𝟕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𝟕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𝟕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(…)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𝟕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A" sz="32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9932453"/>
                      </a:ext>
                    </a:extLst>
                  </a:tr>
                  <a:tr h="828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𝟖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𝟖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𝟖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(…)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𝟖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A" sz="32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4496351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B06CF34F-56EA-4F63-A156-DD00F68429E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77086343"/>
                  </p:ext>
                </p:extLst>
              </p:nvPr>
            </p:nvGraphicFramePr>
            <p:xfrm>
              <a:off x="0" y="0"/>
              <a:ext cx="6840000" cy="7452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080000">
                      <a:extLst>
                        <a:ext uri="{9D8B030D-6E8A-4147-A177-3AD203B41FA5}">
                          <a16:colId xmlns:a16="http://schemas.microsoft.com/office/drawing/2014/main" val="526581103"/>
                        </a:ext>
                      </a:extLst>
                    </a:gridCol>
                    <a:gridCol w="1080000">
                      <a:extLst>
                        <a:ext uri="{9D8B030D-6E8A-4147-A177-3AD203B41FA5}">
                          <a16:colId xmlns:a16="http://schemas.microsoft.com/office/drawing/2014/main" val="63472524"/>
                        </a:ext>
                      </a:extLst>
                    </a:gridCol>
                    <a:gridCol w="1080000">
                      <a:extLst>
                        <a:ext uri="{9D8B030D-6E8A-4147-A177-3AD203B41FA5}">
                          <a16:colId xmlns:a16="http://schemas.microsoft.com/office/drawing/2014/main" val="1746123975"/>
                        </a:ext>
                      </a:extLst>
                    </a:gridCol>
                    <a:gridCol w="1080000">
                      <a:extLst>
                        <a:ext uri="{9D8B030D-6E8A-4147-A177-3AD203B41FA5}">
                          <a16:colId xmlns:a16="http://schemas.microsoft.com/office/drawing/2014/main" val="1928550320"/>
                        </a:ext>
                      </a:extLst>
                    </a:gridCol>
                    <a:gridCol w="1080000">
                      <a:extLst>
                        <a:ext uri="{9D8B030D-6E8A-4147-A177-3AD203B41FA5}">
                          <a16:colId xmlns:a16="http://schemas.microsoft.com/office/drawing/2014/main" val="1201182110"/>
                        </a:ext>
                      </a:extLst>
                    </a:gridCol>
                    <a:gridCol w="360000">
                      <a:extLst>
                        <a:ext uri="{9D8B030D-6E8A-4147-A177-3AD203B41FA5}">
                          <a16:colId xmlns:a16="http://schemas.microsoft.com/office/drawing/2014/main" val="21630368"/>
                        </a:ext>
                      </a:extLst>
                    </a:gridCol>
                    <a:gridCol w="1080000">
                      <a:extLst>
                        <a:ext uri="{9D8B030D-6E8A-4147-A177-3AD203B41FA5}">
                          <a16:colId xmlns:a16="http://schemas.microsoft.com/office/drawing/2014/main" val="447476720"/>
                        </a:ext>
                      </a:extLst>
                    </a:gridCol>
                  </a:tblGrid>
                  <a:tr h="828000"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1685" t="-2941" r="-434831" b="-8036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2825" t="-2941" r="-337288" b="-8036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02825" t="-2941" r="-237288" b="-8036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400562" t="-2941" r="-135955" b="-8036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536723" t="-2941" r="-3390" b="-80367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79488229"/>
                      </a:ext>
                    </a:extLst>
                  </a:tr>
                  <a:tr h="8280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260" t="-102941" r="-537853" b="-7036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1685" t="-102941" r="-434831" b="-7036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2825" t="-102941" r="-337288" b="-7036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02825" t="-102941" r="-237288" b="-7036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400562" t="-102941" r="-135955" b="-7036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536723" t="-102941" r="-3390" b="-70367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8709484"/>
                      </a:ext>
                    </a:extLst>
                  </a:tr>
                  <a:tr h="8280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260" t="-202941" r="-537853" b="-6036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1685" t="-202941" r="-434831" b="-6036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2825" t="-202941" r="-337288" b="-6036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02825" t="-202941" r="-237288" b="-6036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400562" t="-202941" r="-135955" b="-6036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1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26847588"/>
                      </a:ext>
                    </a:extLst>
                  </a:tr>
                  <a:tr h="8280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260" t="-302941" r="-537853" b="-5036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1685" t="-302941" r="-434831" b="-5036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2825" t="-302941" r="-337288" b="-5036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02825" t="-302941" r="-237288" b="-5036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400562" t="-302941" r="-135955" b="-5036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1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13306357"/>
                      </a:ext>
                    </a:extLst>
                  </a:tr>
                  <a:tr h="8280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260" t="-405926" r="-537853" b="-40740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1685" t="-405926" r="-434831" b="-40740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2825" t="-405926" r="-337288" b="-40740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02825" t="-405926" r="-237288" b="-40740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400562" t="-405926" r="-135955" b="-40740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1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06098809"/>
                      </a:ext>
                    </a:extLst>
                  </a:tr>
                  <a:tr h="8280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260" t="-502206" r="-537853" b="-3044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1685" t="-502206" r="-434831" b="-3044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2825" t="-502206" r="-337288" b="-3044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02825" t="-502206" r="-237288" b="-3044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400562" t="-502206" r="-135955" b="-3044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0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7885907"/>
                      </a:ext>
                    </a:extLst>
                  </a:tr>
                  <a:tr h="8280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260" t="-602206" r="-537853" b="-2044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1685" t="-602206" r="-434831" b="-2044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2825" t="-602206" r="-337288" b="-2044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02825" t="-602206" r="-237288" b="-2044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400562" t="-602206" r="-135955" b="-2044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536723" t="-602206" r="-3390" b="-20441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83198527"/>
                      </a:ext>
                    </a:extLst>
                  </a:tr>
                  <a:tr h="8280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260" t="-702206" r="-537853" b="-1044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1685" t="-702206" r="-434831" b="-1044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2825" t="-702206" r="-337288" b="-1044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02825" t="-702206" r="-237288" b="-1044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400562" t="-702206" r="-135955" b="-1044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536723" t="-702206" r="-3390" b="-10441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9932453"/>
                      </a:ext>
                    </a:extLst>
                  </a:tr>
                  <a:tr h="8280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260" t="-802206" r="-537853" b="-44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1685" t="-802206" r="-434831" b="-44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2825" t="-802206" r="-337288" b="-44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02825" t="-802206" r="-237288" b="-44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400562" t="-802206" r="-135955" b="-44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536723" t="-802206" r="-3390" b="-441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4496351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279344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0" y="-707887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b="1" dirty="0"/>
              <a:t>4. BOOSTING DE GRADIENT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5D070C8-6D50-4FFE-902F-2C89A0E81EDD}"/>
                  </a:ext>
                </a:extLst>
              </p:cNvPr>
              <p:cNvSpPr txBox="1"/>
              <p:nvPr/>
            </p:nvSpPr>
            <p:spPr>
              <a:xfrm>
                <a:off x="0" y="-3038"/>
                <a:ext cx="12192000" cy="6863417"/>
              </a:xfrm>
              <a:prstGeom prst="rect">
                <a:avLst/>
              </a:prstGeom>
              <a:noFill/>
              <a:ln w="76200"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CA" sz="4000" dirty="0"/>
                  <a:t>La première étape du modèle est donc sur le point d’être complétée.</a:t>
                </a:r>
              </a:p>
              <a:p>
                <a:endParaRPr lang="fr-CA" sz="4000" dirty="0"/>
              </a:p>
              <a:p>
                <a:r>
                  <a:rPr lang="fr-CA" sz="4000" dirty="0"/>
                  <a:t>Notre premier arbre est constitué d’une simple feuille qui prédit la valeur de </a:t>
                </a:r>
                <a14:m>
                  <m:oMath xmlns:m="http://schemas.openxmlformats.org/officeDocument/2006/math">
                    <m:r>
                      <a:rPr lang="fr-CA" sz="40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fr-CA" sz="40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CA" sz="4000" dirty="0"/>
                  <a:t>de 0.625.</a:t>
                </a:r>
              </a:p>
              <a:p>
                <a:endParaRPr lang="fr-CA" sz="4000" dirty="0"/>
              </a:p>
              <a:p>
                <a:r>
                  <a:rPr lang="fr-CA" sz="4000" dirty="0"/>
                  <a:t>Il ne nous reste plus qu’à calculer l’erreur de prédiction de notre premier modèle, communément appelée « résiduels » (nommée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40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fr-CA" sz="4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fr-CA" sz="4000" dirty="0"/>
                  <a:t> dans le tableau suivant).</a:t>
                </a:r>
              </a:p>
              <a:p>
                <a:pPr marL="571500" indent="-571500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CA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40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fr-CA" sz="4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fr-CA" sz="4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CA" sz="40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fr-CA" sz="40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fr-CA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fr-CA" sz="4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CA" sz="4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fr-CA" sz="4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fr-CA" sz="4000" dirty="0"/>
              </a:p>
              <a:p>
                <a:endParaRPr lang="fr-CA" sz="4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5D070C8-6D50-4FFE-902F-2C89A0E81E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-3038"/>
                <a:ext cx="12192000" cy="6863417"/>
              </a:xfrm>
              <a:prstGeom prst="rect">
                <a:avLst/>
              </a:prstGeom>
              <a:blipFill>
                <a:blip r:embed="rId3"/>
                <a:stretch>
                  <a:fillRect l="-1750" t="-1600" r="-1800"/>
                </a:stretch>
              </a:blipFill>
              <a:ln w="76200">
                <a:noFill/>
              </a:ln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90E79777-09F8-4578-9095-1599C276CDA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13893145"/>
                  </p:ext>
                </p:extLst>
              </p:nvPr>
            </p:nvGraphicFramePr>
            <p:xfrm>
              <a:off x="0" y="6553200"/>
              <a:ext cx="8351520" cy="7452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059873">
                      <a:extLst>
                        <a:ext uri="{9D8B030D-6E8A-4147-A177-3AD203B41FA5}">
                          <a16:colId xmlns:a16="http://schemas.microsoft.com/office/drawing/2014/main" val="526581103"/>
                        </a:ext>
                      </a:extLst>
                    </a:gridCol>
                    <a:gridCol w="1059873">
                      <a:extLst>
                        <a:ext uri="{9D8B030D-6E8A-4147-A177-3AD203B41FA5}">
                          <a16:colId xmlns:a16="http://schemas.microsoft.com/office/drawing/2014/main" val="63472524"/>
                        </a:ext>
                      </a:extLst>
                    </a:gridCol>
                    <a:gridCol w="1059873">
                      <a:extLst>
                        <a:ext uri="{9D8B030D-6E8A-4147-A177-3AD203B41FA5}">
                          <a16:colId xmlns:a16="http://schemas.microsoft.com/office/drawing/2014/main" val="1746123975"/>
                        </a:ext>
                      </a:extLst>
                    </a:gridCol>
                    <a:gridCol w="1059873">
                      <a:extLst>
                        <a:ext uri="{9D8B030D-6E8A-4147-A177-3AD203B41FA5}">
                          <a16:colId xmlns:a16="http://schemas.microsoft.com/office/drawing/2014/main" val="1928550320"/>
                        </a:ext>
                      </a:extLst>
                    </a:gridCol>
                    <a:gridCol w="1059873">
                      <a:extLst>
                        <a:ext uri="{9D8B030D-6E8A-4147-A177-3AD203B41FA5}">
                          <a16:colId xmlns:a16="http://schemas.microsoft.com/office/drawing/2014/main" val="1201182110"/>
                        </a:ext>
                      </a:extLst>
                    </a:gridCol>
                    <a:gridCol w="353291">
                      <a:extLst>
                        <a:ext uri="{9D8B030D-6E8A-4147-A177-3AD203B41FA5}">
                          <a16:colId xmlns:a16="http://schemas.microsoft.com/office/drawing/2014/main" val="21630368"/>
                        </a:ext>
                      </a:extLst>
                    </a:gridCol>
                    <a:gridCol w="1059873">
                      <a:extLst>
                        <a:ext uri="{9D8B030D-6E8A-4147-A177-3AD203B41FA5}">
                          <a16:colId xmlns:a16="http://schemas.microsoft.com/office/drawing/2014/main" val="447476720"/>
                        </a:ext>
                      </a:extLst>
                    </a:gridCol>
                    <a:gridCol w="1638991">
                      <a:extLst>
                        <a:ext uri="{9D8B030D-6E8A-4147-A177-3AD203B41FA5}">
                          <a16:colId xmlns:a16="http://schemas.microsoft.com/office/drawing/2014/main" val="1452685982"/>
                        </a:ext>
                      </a:extLst>
                    </a:gridCol>
                  </a:tblGrid>
                  <a:tr h="828000"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CA" sz="3600" b="1" baseline="300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(…)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3600" b="1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𝑹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6D2C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79488229"/>
                      </a:ext>
                    </a:extLst>
                  </a:tr>
                  <a:tr h="8280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(…)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A" sz="32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A" sz="3200" b="1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fr-CA" sz="3200" b="1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fr-CA" sz="3200" b="1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fr-CA" sz="3200" b="1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𝟔𝟐𝟓</m:t>
                                </m:r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6D2C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8709484"/>
                      </a:ext>
                    </a:extLst>
                  </a:tr>
                  <a:tr h="828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(…)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1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0.375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6D2C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26847588"/>
                      </a:ext>
                    </a:extLst>
                  </a:tr>
                  <a:tr h="828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(…)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1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0.375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6D2C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13306357"/>
                      </a:ext>
                    </a:extLst>
                  </a:tr>
                  <a:tr h="828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(…)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1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0.375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6D2C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06098809"/>
                      </a:ext>
                    </a:extLst>
                  </a:tr>
                  <a:tr h="828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(…)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0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A" sz="3200" b="1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fr-CA" sz="3200" b="1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fr-CA" sz="3200" b="1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fr-CA" sz="3200" b="1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𝟔𝟐𝟓</m:t>
                                </m:r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6D2C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7885907"/>
                      </a:ext>
                    </a:extLst>
                  </a:tr>
                  <a:tr h="828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𝟔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𝟔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𝟔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𝟔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(…)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𝟔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A" sz="32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A" sz="3200" b="1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fr-CA" sz="3200" b="1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fr-CA" sz="3200" b="1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fr-CA" sz="3200" b="1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𝟔𝟐𝟓</m:t>
                                </m:r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6D2C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83198527"/>
                      </a:ext>
                    </a:extLst>
                  </a:tr>
                  <a:tr h="828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𝟕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𝟕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𝟕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𝟕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(…)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𝟕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A" sz="32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0.375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6D2C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9932453"/>
                      </a:ext>
                    </a:extLst>
                  </a:tr>
                  <a:tr h="828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𝟖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𝟖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𝟖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(…)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𝟖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A" sz="32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0.375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6D2C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4496351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90E79777-09F8-4578-9095-1599C276CDA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13893145"/>
                  </p:ext>
                </p:extLst>
              </p:nvPr>
            </p:nvGraphicFramePr>
            <p:xfrm>
              <a:off x="0" y="6553200"/>
              <a:ext cx="8351520" cy="7452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059873">
                      <a:extLst>
                        <a:ext uri="{9D8B030D-6E8A-4147-A177-3AD203B41FA5}">
                          <a16:colId xmlns:a16="http://schemas.microsoft.com/office/drawing/2014/main" val="526581103"/>
                        </a:ext>
                      </a:extLst>
                    </a:gridCol>
                    <a:gridCol w="1059873">
                      <a:extLst>
                        <a:ext uri="{9D8B030D-6E8A-4147-A177-3AD203B41FA5}">
                          <a16:colId xmlns:a16="http://schemas.microsoft.com/office/drawing/2014/main" val="63472524"/>
                        </a:ext>
                      </a:extLst>
                    </a:gridCol>
                    <a:gridCol w="1059873">
                      <a:extLst>
                        <a:ext uri="{9D8B030D-6E8A-4147-A177-3AD203B41FA5}">
                          <a16:colId xmlns:a16="http://schemas.microsoft.com/office/drawing/2014/main" val="1746123975"/>
                        </a:ext>
                      </a:extLst>
                    </a:gridCol>
                    <a:gridCol w="1059873">
                      <a:extLst>
                        <a:ext uri="{9D8B030D-6E8A-4147-A177-3AD203B41FA5}">
                          <a16:colId xmlns:a16="http://schemas.microsoft.com/office/drawing/2014/main" val="1928550320"/>
                        </a:ext>
                      </a:extLst>
                    </a:gridCol>
                    <a:gridCol w="1059873">
                      <a:extLst>
                        <a:ext uri="{9D8B030D-6E8A-4147-A177-3AD203B41FA5}">
                          <a16:colId xmlns:a16="http://schemas.microsoft.com/office/drawing/2014/main" val="1201182110"/>
                        </a:ext>
                      </a:extLst>
                    </a:gridCol>
                    <a:gridCol w="353291">
                      <a:extLst>
                        <a:ext uri="{9D8B030D-6E8A-4147-A177-3AD203B41FA5}">
                          <a16:colId xmlns:a16="http://schemas.microsoft.com/office/drawing/2014/main" val="21630368"/>
                        </a:ext>
                      </a:extLst>
                    </a:gridCol>
                    <a:gridCol w="1059873">
                      <a:extLst>
                        <a:ext uri="{9D8B030D-6E8A-4147-A177-3AD203B41FA5}">
                          <a16:colId xmlns:a16="http://schemas.microsoft.com/office/drawing/2014/main" val="447476720"/>
                        </a:ext>
                      </a:extLst>
                    </a:gridCol>
                    <a:gridCol w="1638991">
                      <a:extLst>
                        <a:ext uri="{9D8B030D-6E8A-4147-A177-3AD203B41FA5}">
                          <a16:colId xmlns:a16="http://schemas.microsoft.com/office/drawing/2014/main" val="1452685982"/>
                        </a:ext>
                      </a:extLst>
                    </a:gridCol>
                  </a:tblGrid>
                  <a:tr h="828000"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2299" t="-2941" r="-591379" b="-8080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2299" t="-2941" r="-491379" b="-8080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04046" t="-2941" r="-394220" b="-8080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401724" t="-2941" r="-291954" b="-8080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535057" t="-2941" r="-158621" b="-8080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410781" t="-2941" r="-2602" b="-80808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79488229"/>
                      </a:ext>
                    </a:extLst>
                  </a:tr>
                  <a:tr h="8280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299" t="-102941" r="-691379" b="-7080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2299" t="-102941" r="-591379" b="-7080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2299" t="-102941" r="-491379" b="-7080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04046" t="-102941" r="-394220" b="-7080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401724" t="-102941" r="-291954" b="-7080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535057" t="-102941" r="-158621" b="-7080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410781" t="-102941" r="-2602" b="-70808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8709484"/>
                      </a:ext>
                    </a:extLst>
                  </a:tr>
                  <a:tr h="8280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299" t="-202941" r="-691379" b="-6080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2299" t="-202941" r="-591379" b="-6080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2299" t="-202941" r="-491379" b="-6080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04046" t="-202941" r="-394220" b="-6080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401724" t="-202941" r="-291954" b="-6080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1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0.375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6D2C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26847588"/>
                      </a:ext>
                    </a:extLst>
                  </a:tr>
                  <a:tr h="8280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299" t="-302941" r="-691379" b="-5080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2299" t="-302941" r="-591379" b="-5080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2299" t="-302941" r="-491379" b="-5080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04046" t="-302941" r="-394220" b="-5080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401724" t="-302941" r="-291954" b="-5080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1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0.375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6D2C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13306357"/>
                      </a:ext>
                    </a:extLst>
                  </a:tr>
                  <a:tr h="8280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299" t="-405926" r="-691379" b="-4118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2299" t="-405926" r="-591379" b="-4118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2299" t="-405926" r="-491379" b="-4118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04046" t="-405926" r="-394220" b="-4118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401724" t="-405926" r="-291954" b="-4118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1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0.375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6D2C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06098809"/>
                      </a:ext>
                    </a:extLst>
                  </a:tr>
                  <a:tr h="8280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299" t="-502206" r="-691379" b="-3088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2299" t="-502206" r="-591379" b="-3088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2299" t="-502206" r="-491379" b="-3088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04046" t="-502206" r="-394220" b="-3088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401724" t="-502206" r="-291954" b="-3088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0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410781" t="-502206" r="-2602" b="-30882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7885907"/>
                      </a:ext>
                    </a:extLst>
                  </a:tr>
                  <a:tr h="8280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299" t="-602206" r="-691379" b="-2088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2299" t="-602206" r="-591379" b="-2088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2299" t="-602206" r="-491379" b="-2088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04046" t="-602206" r="-394220" b="-2088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401724" t="-602206" r="-291954" b="-2088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535057" t="-602206" r="-158621" b="-2088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410781" t="-602206" r="-2602" b="-20882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83198527"/>
                      </a:ext>
                    </a:extLst>
                  </a:tr>
                  <a:tr h="8280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299" t="-702206" r="-691379" b="-1088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2299" t="-702206" r="-591379" b="-1088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2299" t="-702206" r="-491379" b="-1088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04046" t="-702206" r="-394220" b="-1088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401724" t="-702206" r="-291954" b="-1088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535057" t="-702206" r="-158621" b="-1088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0.375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6D2C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9932453"/>
                      </a:ext>
                    </a:extLst>
                  </a:tr>
                  <a:tr h="8280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299" t="-802206" r="-691379" b="-88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2299" t="-802206" r="-591379" b="-88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2299" t="-802206" r="-491379" b="-88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04046" t="-802206" r="-394220" b="-88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401724" t="-802206" r="-291954" b="-88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535057" t="-802206" r="-158621" b="-88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0.375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6D2C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4496351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6012189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0" y="-707887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b="1" dirty="0"/>
              <a:t>4. BOOSTING DE GRADIENT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5D070C8-6D50-4FFE-902F-2C89A0E81EDD}"/>
                  </a:ext>
                </a:extLst>
              </p:cNvPr>
              <p:cNvSpPr txBox="1"/>
              <p:nvPr/>
            </p:nvSpPr>
            <p:spPr>
              <a:xfrm>
                <a:off x="0" y="-3038"/>
                <a:ext cx="12192000" cy="10556736"/>
              </a:xfrm>
              <a:prstGeom prst="rect">
                <a:avLst/>
              </a:prstGeom>
              <a:noFill/>
              <a:ln w="76200"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CA" sz="4000" dirty="0"/>
                  <a:t>À la deuxième étape, on construirait un arbre de décisions cherchant à </a:t>
                </a:r>
                <a:r>
                  <a:rPr lang="fr-CA" sz="4000" b="1" dirty="0"/>
                  <a:t>prédire</a:t>
                </a:r>
                <a:r>
                  <a:rPr lang="fr-CA" sz="4000" dirty="0"/>
                  <a:t>… les </a:t>
                </a:r>
                <a:r>
                  <a:rPr lang="fr-CA" sz="4000" b="1" dirty="0"/>
                  <a:t>résiduels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40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4000" b="1" i="1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fr-CA" sz="4000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fr-CA" sz="4000" dirty="0"/>
                  <a:t>.</a:t>
                </a:r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r>
                  <a:rPr lang="fr-CA" sz="4000" dirty="0"/>
                  <a:t>Par exemple: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5D070C8-6D50-4FFE-902F-2C89A0E81E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-3038"/>
                <a:ext cx="12192000" cy="10556736"/>
              </a:xfrm>
              <a:prstGeom prst="rect">
                <a:avLst/>
              </a:prstGeom>
              <a:blipFill>
                <a:blip r:embed="rId3"/>
                <a:stretch>
                  <a:fillRect l="-1750" t="-1040" r="-2400" b="-1560"/>
                </a:stretch>
              </a:blipFill>
              <a:ln w="76200">
                <a:noFill/>
              </a:ln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36463D1F-9E3D-490D-8739-BCA6814B17F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81547577"/>
                  </p:ext>
                </p:extLst>
              </p:nvPr>
            </p:nvGraphicFramePr>
            <p:xfrm>
              <a:off x="0" y="1584960"/>
              <a:ext cx="8351520" cy="7452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059873">
                      <a:extLst>
                        <a:ext uri="{9D8B030D-6E8A-4147-A177-3AD203B41FA5}">
                          <a16:colId xmlns:a16="http://schemas.microsoft.com/office/drawing/2014/main" val="526581103"/>
                        </a:ext>
                      </a:extLst>
                    </a:gridCol>
                    <a:gridCol w="1059873">
                      <a:extLst>
                        <a:ext uri="{9D8B030D-6E8A-4147-A177-3AD203B41FA5}">
                          <a16:colId xmlns:a16="http://schemas.microsoft.com/office/drawing/2014/main" val="63472524"/>
                        </a:ext>
                      </a:extLst>
                    </a:gridCol>
                    <a:gridCol w="1059873">
                      <a:extLst>
                        <a:ext uri="{9D8B030D-6E8A-4147-A177-3AD203B41FA5}">
                          <a16:colId xmlns:a16="http://schemas.microsoft.com/office/drawing/2014/main" val="1746123975"/>
                        </a:ext>
                      </a:extLst>
                    </a:gridCol>
                    <a:gridCol w="1059873">
                      <a:extLst>
                        <a:ext uri="{9D8B030D-6E8A-4147-A177-3AD203B41FA5}">
                          <a16:colId xmlns:a16="http://schemas.microsoft.com/office/drawing/2014/main" val="1928550320"/>
                        </a:ext>
                      </a:extLst>
                    </a:gridCol>
                    <a:gridCol w="1059873">
                      <a:extLst>
                        <a:ext uri="{9D8B030D-6E8A-4147-A177-3AD203B41FA5}">
                          <a16:colId xmlns:a16="http://schemas.microsoft.com/office/drawing/2014/main" val="1201182110"/>
                        </a:ext>
                      </a:extLst>
                    </a:gridCol>
                    <a:gridCol w="353291">
                      <a:extLst>
                        <a:ext uri="{9D8B030D-6E8A-4147-A177-3AD203B41FA5}">
                          <a16:colId xmlns:a16="http://schemas.microsoft.com/office/drawing/2014/main" val="21630368"/>
                        </a:ext>
                      </a:extLst>
                    </a:gridCol>
                    <a:gridCol w="1059873">
                      <a:extLst>
                        <a:ext uri="{9D8B030D-6E8A-4147-A177-3AD203B41FA5}">
                          <a16:colId xmlns:a16="http://schemas.microsoft.com/office/drawing/2014/main" val="447476720"/>
                        </a:ext>
                      </a:extLst>
                    </a:gridCol>
                    <a:gridCol w="1638991">
                      <a:extLst>
                        <a:ext uri="{9D8B030D-6E8A-4147-A177-3AD203B41FA5}">
                          <a16:colId xmlns:a16="http://schemas.microsoft.com/office/drawing/2014/main" val="1452685982"/>
                        </a:ext>
                      </a:extLst>
                    </a:gridCol>
                  </a:tblGrid>
                  <a:tr h="828000"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CA" sz="3600" b="1" baseline="300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(…)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3600" b="1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𝑹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6D2C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79488229"/>
                      </a:ext>
                    </a:extLst>
                  </a:tr>
                  <a:tr h="8280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(…)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A" sz="32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A" sz="3200" b="1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fr-CA" sz="3200" b="1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fr-CA" sz="3200" b="1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fr-CA" sz="3200" b="1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𝟔𝟐𝟓</m:t>
                                </m:r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6D2C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8709484"/>
                      </a:ext>
                    </a:extLst>
                  </a:tr>
                  <a:tr h="828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(…)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1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0.375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6D2C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26847588"/>
                      </a:ext>
                    </a:extLst>
                  </a:tr>
                  <a:tr h="828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(…)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1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0.375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6D2C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13306357"/>
                      </a:ext>
                    </a:extLst>
                  </a:tr>
                  <a:tr h="828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(…)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1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0.375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6D2C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06098809"/>
                      </a:ext>
                    </a:extLst>
                  </a:tr>
                  <a:tr h="828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(…)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0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A" sz="3200" b="1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fr-CA" sz="3200" b="1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fr-CA" sz="3200" b="1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fr-CA" sz="3200" b="1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𝟔𝟐𝟓</m:t>
                                </m:r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6D2C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7885907"/>
                      </a:ext>
                    </a:extLst>
                  </a:tr>
                  <a:tr h="828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𝟔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𝟔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𝟔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𝟔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(…)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𝟔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A" sz="32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A" sz="3200" b="1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fr-CA" sz="3200" b="1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fr-CA" sz="3200" b="1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fr-CA" sz="3200" b="1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𝟔𝟐𝟓</m:t>
                                </m:r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6D2C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83198527"/>
                      </a:ext>
                    </a:extLst>
                  </a:tr>
                  <a:tr h="828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𝟕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𝟕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𝟕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𝟕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(…)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𝟕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A" sz="32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0.375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6D2C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9932453"/>
                      </a:ext>
                    </a:extLst>
                  </a:tr>
                  <a:tr h="828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𝟖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𝟖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𝟖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(…)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𝟖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A" sz="32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0.375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6D2C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4496351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36463D1F-9E3D-490D-8739-BCA6814B17F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81547577"/>
                  </p:ext>
                </p:extLst>
              </p:nvPr>
            </p:nvGraphicFramePr>
            <p:xfrm>
              <a:off x="0" y="1584960"/>
              <a:ext cx="8351520" cy="7452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059873">
                      <a:extLst>
                        <a:ext uri="{9D8B030D-6E8A-4147-A177-3AD203B41FA5}">
                          <a16:colId xmlns:a16="http://schemas.microsoft.com/office/drawing/2014/main" val="526581103"/>
                        </a:ext>
                      </a:extLst>
                    </a:gridCol>
                    <a:gridCol w="1059873">
                      <a:extLst>
                        <a:ext uri="{9D8B030D-6E8A-4147-A177-3AD203B41FA5}">
                          <a16:colId xmlns:a16="http://schemas.microsoft.com/office/drawing/2014/main" val="63472524"/>
                        </a:ext>
                      </a:extLst>
                    </a:gridCol>
                    <a:gridCol w="1059873">
                      <a:extLst>
                        <a:ext uri="{9D8B030D-6E8A-4147-A177-3AD203B41FA5}">
                          <a16:colId xmlns:a16="http://schemas.microsoft.com/office/drawing/2014/main" val="1746123975"/>
                        </a:ext>
                      </a:extLst>
                    </a:gridCol>
                    <a:gridCol w="1059873">
                      <a:extLst>
                        <a:ext uri="{9D8B030D-6E8A-4147-A177-3AD203B41FA5}">
                          <a16:colId xmlns:a16="http://schemas.microsoft.com/office/drawing/2014/main" val="1928550320"/>
                        </a:ext>
                      </a:extLst>
                    </a:gridCol>
                    <a:gridCol w="1059873">
                      <a:extLst>
                        <a:ext uri="{9D8B030D-6E8A-4147-A177-3AD203B41FA5}">
                          <a16:colId xmlns:a16="http://schemas.microsoft.com/office/drawing/2014/main" val="1201182110"/>
                        </a:ext>
                      </a:extLst>
                    </a:gridCol>
                    <a:gridCol w="353291">
                      <a:extLst>
                        <a:ext uri="{9D8B030D-6E8A-4147-A177-3AD203B41FA5}">
                          <a16:colId xmlns:a16="http://schemas.microsoft.com/office/drawing/2014/main" val="21630368"/>
                        </a:ext>
                      </a:extLst>
                    </a:gridCol>
                    <a:gridCol w="1059873">
                      <a:extLst>
                        <a:ext uri="{9D8B030D-6E8A-4147-A177-3AD203B41FA5}">
                          <a16:colId xmlns:a16="http://schemas.microsoft.com/office/drawing/2014/main" val="447476720"/>
                        </a:ext>
                      </a:extLst>
                    </a:gridCol>
                    <a:gridCol w="1638991">
                      <a:extLst>
                        <a:ext uri="{9D8B030D-6E8A-4147-A177-3AD203B41FA5}">
                          <a16:colId xmlns:a16="http://schemas.microsoft.com/office/drawing/2014/main" val="1452685982"/>
                        </a:ext>
                      </a:extLst>
                    </a:gridCol>
                  </a:tblGrid>
                  <a:tr h="828000"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2299" t="-2941" r="-591379" b="-8080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2299" t="-2941" r="-491379" b="-8080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04046" t="-2941" r="-394220" b="-8080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401724" t="-2941" r="-291954" b="-8080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535057" t="-2941" r="-158621" b="-8080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410781" t="-2941" r="-2602" b="-80808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79488229"/>
                      </a:ext>
                    </a:extLst>
                  </a:tr>
                  <a:tr h="8280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299" t="-102941" r="-691379" b="-7080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2299" t="-102941" r="-591379" b="-7080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2299" t="-102941" r="-491379" b="-7080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04046" t="-102941" r="-394220" b="-7080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401724" t="-102941" r="-291954" b="-7080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535057" t="-102941" r="-158621" b="-7080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410781" t="-102941" r="-2602" b="-70808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8709484"/>
                      </a:ext>
                    </a:extLst>
                  </a:tr>
                  <a:tr h="8280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299" t="-202941" r="-691379" b="-6080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2299" t="-202941" r="-591379" b="-6080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2299" t="-202941" r="-491379" b="-6080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04046" t="-202941" r="-394220" b="-6080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401724" t="-202941" r="-291954" b="-6080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1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0.375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6D2C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26847588"/>
                      </a:ext>
                    </a:extLst>
                  </a:tr>
                  <a:tr h="8280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299" t="-302941" r="-691379" b="-5080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2299" t="-302941" r="-591379" b="-5080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2299" t="-302941" r="-491379" b="-5080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04046" t="-302941" r="-394220" b="-5080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401724" t="-302941" r="-291954" b="-5080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1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0.375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6D2C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13306357"/>
                      </a:ext>
                    </a:extLst>
                  </a:tr>
                  <a:tr h="8280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299" t="-405926" r="-691379" b="-4118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2299" t="-405926" r="-591379" b="-4118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2299" t="-405926" r="-491379" b="-4118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04046" t="-405926" r="-394220" b="-4118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401724" t="-405926" r="-291954" b="-4118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1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0.375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6D2C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06098809"/>
                      </a:ext>
                    </a:extLst>
                  </a:tr>
                  <a:tr h="8280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299" t="-502206" r="-691379" b="-3088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2299" t="-502206" r="-591379" b="-3088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2299" t="-502206" r="-491379" b="-3088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04046" t="-502206" r="-394220" b="-3088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401724" t="-502206" r="-291954" b="-3088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0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410781" t="-502206" r="-2602" b="-30882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7885907"/>
                      </a:ext>
                    </a:extLst>
                  </a:tr>
                  <a:tr h="8280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299" t="-602206" r="-691379" b="-2088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2299" t="-602206" r="-591379" b="-2088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2299" t="-602206" r="-491379" b="-2088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04046" t="-602206" r="-394220" b="-2088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401724" t="-602206" r="-291954" b="-2088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535057" t="-602206" r="-158621" b="-2088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410781" t="-602206" r="-2602" b="-20882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83198527"/>
                      </a:ext>
                    </a:extLst>
                  </a:tr>
                  <a:tr h="8280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299" t="-702206" r="-691379" b="-1088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2299" t="-702206" r="-591379" b="-1088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2299" t="-702206" r="-491379" b="-1088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04046" t="-702206" r="-394220" b="-1088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401724" t="-702206" r="-291954" b="-1088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535057" t="-702206" r="-158621" b="-1088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0.375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6D2C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9932453"/>
                      </a:ext>
                    </a:extLst>
                  </a:tr>
                  <a:tr h="8280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299" t="-802206" r="-691379" b="-88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2299" t="-802206" r="-591379" b="-88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2299" t="-802206" r="-491379" b="-88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04046" t="-802206" r="-394220" b="-88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401724" t="-802206" r="-291954" b="-88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535057" t="-802206" r="-158621" b="-88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0.375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6D2C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44963518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DFC28570-B0BF-4E2E-A8D6-9A096AE22CA3}"/>
              </a:ext>
            </a:extLst>
          </p:cNvPr>
          <p:cNvGrpSpPr/>
          <p:nvPr/>
        </p:nvGrpSpPr>
        <p:grpSpPr>
          <a:xfrm>
            <a:off x="1108890" y="9923614"/>
            <a:ext cx="11083110" cy="7754785"/>
            <a:chOff x="1108890" y="9923614"/>
            <a:chExt cx="12582368" cy="910216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89041D6C-EF27-4435-AC17-5C5AF088890E}"/>
                    </a:ext>
                  </a:extLst>
                </p:cNvPr>
                <p:cNvSpPr/>
                <p:nvPr/>
              </p:nvSpPr>
              <p:spPr>
                <a:xfrm>
                  <a:off x="4892151" y="9923614"/>
                  <a:ext cx="1858296" cy="1858296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fr-CA" sz="3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CA" sz="32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fr-CA" sz="3200" i="1">
                                <a:latin typeface="Cambria Math" panose="02040503050406030204" pitchFamily="18" charset="0"/>
                              </a:rPr>
                              <m:t>(2)</m:t>
                            </m:r>
                          </m:sup>
                        </m:sSup>
                        <m:r>
                          <a:rPr lang="fr-CA" sz="3200" i="1">
                            <a:latin typeface="Cambria Math" panose="02040503050406030204" pitchFamily="18" charset="0"/>
                          </a:rPr>
                          <m:t>&lt;3</m:t>
                        </m:r>
                      </m:oMath>
                    </m:oMathPara>
                  </a14:m>
                  <a:endParaRPr lang="fr-CA" sz="3200" dirty="0"/>
                </a:p>
              </p:txBody>
            </p:sp>
          </mc:Choice>
          <mc:Fallback xmlns="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89041D6C-EF27-4435-AC17-5C5AF088890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92151" y="9923614"/>
                  <a:ext cx="1858296" cy="1858296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" name="Connector: Elbow 10">
              <a:extLst>
                <a:ext uri="{FF2B5EF4-FFF2-40B4-BE49-F238E27FC236}">
                  <a16:creationId xmlns:a16="http://schemas.microsoft.com/office/drawing/2014/main" id="{6EE2057B-37CD-4584-A58B-2F9D557FBB38}"/>
                </a:ext>
              </a:extLst>
            </p:cNvPr>
            <p:cNvCxnSpPr>
              <a:cxnSpLocks/>
              <a:stCxn id="10" idx="2"/>
              <a:endCxn id="24" idx="0"/>
            </p:cNvCxnSpPr>
            <p:nvPr/>
          </p:nvCxnSpPr>
          <p:spPr>
            <a:xfrm rot="5400000">
              <a:off x="3700871" y="10689188"/>
              <a:ext cx="1027707" cy="3213151"/>
            </a:xfrm>
            <a:prstGeom prst="bentConnector3">
              <a:avLst>
                <a:gd name="adj1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ctor: Elbow 11">
              <a:extLst>
                <a:ext uri="{FF2B5EF4-FFF2-40B4-BE49-F238E27FC236}">
                  <a16:creationId xmlns:a16="http://schemas.microsoft.com/office/drawing/2014/main" id="{39830942-5C8C-47A8-954D-ADFDF34F5DD7}"/>
                </a:ext>
              </a:extLst>
            </p:cNvPr>
            <p:cNvCxnSpPr>
              <a:cxnSpLocks/>
              <a:stCxn id="10" idx="2"/>
              <a:endCxn id="15" idx="0"/>
            </p:cNvCxnSpPr>
            <p:nvPr/>
          </p:nvCxnSpPr>
          <p:spPr>
            <a:xfrm rot="16200000" flipH="1">
              <a:off x="6900789" y="10702420"/>
              <a:ext cx="1019893" cy="3178872"/>
            </a:xfrm>
            <a:prstGeom prst="bentConnector3">
              <a:avLst>
                <a:gd name="adj1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Oval 14">
                  <a:extLst>
                    <a:ext uri="{FF2B5EF4-FFF2-40B4-BE49-F238E27FC236}">
                      <a16:creationId xmlns:a16="http://schemas.microsoft.com/office/drawing/2014/main" id="{F9DFF385-48B0-4BE9-9FCB-6952792FEE0E}"/>
                    </a:ext>
                  </a:extLst>
                </p:cNvPr>
                <p:cNvSpPr/>
                <p:nvPr/>
              </p:nvSpPr>
              <p:spPr>
                <a:xfrm>
                  <a:off x="7637142" y="12801803"/>
                  <a:ext cx="2726057" cy="2726057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fr-CA" sz="28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CA" sz="2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fr-CA" sz="28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fr-CA" sz="28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fr-CA" sz="28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lang="fr-CA" sz="28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oMath>
                    </m:oMathPara>
                  </a14:m>
                  <a:endParaRPr lang="fr-CA" sz="2800" dirty="0"/>
                </a:p>
              </p:txBody>
            </p:sp>
          </mc:Choice>
          <mc:Fallback xmlns="">
            <p:sp>
              <p:nvSpPr>
                <p:cNvPr id="15" name="Oval 14">
                  <a:extLst>
                    <a:ext uri="{FF2B5EF4-FFF2-40B4-BE49-F238E27FC236}">
                      <a16:creationId xmlns:a16="http://schemas.microsoft.com/office/drawing/2014/main" id="{F9DFF385-48B0-4BE9-9FCB-6952792FEE0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37142" y="12801803"/>
                  <a:ext cx="2726057" cy="2726057"/>
                </a:xfrm>
                <a:prstGeom prst="ellipse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Isosceles Triangle 23">
                  <a:extLst>
                    <a:ext uri="{FF2B5EF4-FFF2-40B4-BE49-F238E27FC236}">
                      <a16:creationId xmlns:a16="http://schemas.microsoft.com/office/drawing/2014/main" id="{C02142B7-88D1-462E-9F1F-7EFF3B09FD27}"/>
                    </a:ext>
                  </a:extLst>
                </p:cNvPr>
                <p:cNvSpPr/>
                <p:nvPr/>
              </p:nvSpPr>
              <p:spPr>
                <a:xfrm>
                  <a:off x="1108890" y="12809617"/>
                  <a:ext cx="2998516" cy="2584928"/>
                </a:xfrm>
                <a:prstGeom prst="triangl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fr-CA" sz="2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fr-CA" sz="2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fr-CA" sz="2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𝟑𝟕𝟓</m:t>
                        </m:r>
                      </m:oMath>
                      <m:oMath xmlns:m="http://schemas.openxmlformats.org/officeDocument/2006/math">
                        <m:r>
                          <a:rPr lang="fr-CA" sz="2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fr-CA" sz="2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fr-CA" sz="2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𝟑𝟕𝟓</m:t>
                        </m:r>
                      </m:oMath>
                      <m:oMath xmlns:m="http://schemas.openxmlformats.org/officeDocument/2006/math">
                        <m:r>
                          <a:rPr lang="fr-CA" sz="2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fr-CA" sz="2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fr-CA" sz="2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𝟑𝟕</m:t>
                        </m:r>
                        <m:r>
                          <a:rPr lang="fr-CA" sz="2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𝟓</m:t>
                        </m:r>
                      </m:oMath>
                    </m:oMathPara>
                  </a14:m>
                  <a:endParaRPr lang="fr-CA" sz="2400" b="1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24" name="Isosceles Triangle 23">
                  <a:extLst>
                    <a:ext uri="{FF2B5EF4-FFF2-40B4-BE49-F238E27FC236}">
                      <a16:creationId xmlns:a16="http://schemas.microsoft.com/office/drawing/2014/main" id="{C02142B7-88D1-462E-9F1F-7EFF3B09FD2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8890" y="12809617"/>
                  <a:ext cx="2998516" cy="2584928"/>
                </a:xfrm>
                <a:prstGeom prst="triangle">
                  <a:avLst/>
                </a:prstGeom>
                <a:blipFill>
                  <a:blip r:embed="rId7"/>
                  <a:stretch>
                    <a:fillRect b="-1096"/>
                  </a:stretch>
                </a:blipFill>
              </p:spPr>
              <p:txBody>
                <a:bodyPr/>
                <a:lstStyle/>
                <a:p>
                  <a:r>
                    <a:rPr lang="fr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Isosceles Triangle 28">
                  <a:extLst>
                    <a:ext uri="{FF2B5EF4-FFF2-40B4-BE49-F238E27FC236}">
                      <a16:creationId xmlns:a16="http://schemas.microsoft.com/office/drawing/2014/main" id="{04D94EA8-81B8-4805-BF5F-46DA53F5D8EF}"/>
                    </a:ext>
                  </a:extLst>
                </p:cNvPr>
                <p:cNvSpPr/>
                <p:nvPr/>
              </p:nvSpPr>
              <p:spPr>
                <a:xfrm>
                  <a:off x="4115399" y="16440849"/>
                  <a:ext cx="2998516" cy="2584928"/>
                </a:xfrm>
                <a:prstGeom prst="triangl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fr-CA" sz="2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fr-CA" sz="2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fr-CA" sz="2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𝟑𝟕𝟓</m:t>
                        </m:r>
                      </m:oMath>
                      <m:oMath xmlns:m="http://schemas.openxmlformats.org/officeDocument/2006/math">
                        <m:r>
                          <a:rPr lang="fr-CA" sz="2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fr-CA" sz="2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fr-CA" sz="2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fr-CA" sz="2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𝟔𝟐𝟓</m:t>
                        </m:r>
                      </m:oMath>
                    </m:oMathPara>
                  </a14:m>
                  <a:endParaRPr lang="fr-CA" sz="2400" b="1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29" name="Isosceles Triangle 28">
                  <a:extLst>
                    <a:ext uri="{FF2B5EF4-FFF2-40B4-BE49-F238E27FC236}">
                      <a16:creationId xmlns:a16="http://schemas.microsoft.com/office/drawing/2014/main" id="{04D94EA8-81B8-4805-BF5F-46DA53F5D8E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15399" y="16440849"/>
                  <a:ext cx="2998516" cy="2584928"/>
                </a:xfrm>
                <a:prstGeom prst="triangle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0" name="Connector: Elbow 29">
              <a:extLst>
                <a:ext uri="{FF2B5EF4-FFF2-40B4-BE49-F238E27FC236}">
                  <a16:creationId xmlns:a16="http://schemas.microsoft.com/office/drawing/2014/main" id="{77F7A644-8AD3-4F4E-A33A-5B3CC1A4EE1F}"/>
                </a:ext>
              </a:extLst>
            </p:cNvPr>
            <p:cNvCxnSpPr>
              <a:cxnSpLocks/>
              <a:stCxn id="15" idx="4"/>
              <a:endCxn id="29" idx="0"/>
            </p:cNvCxnSpPr>
            <p:nvPr/>
          </p:nvCxnSpPr>
          <p:spPr>
            <a:xfrm rot="5400000">
              <a:off x="6850920" y="14291597"/>
              <a:ext cx="912989" cy="3385514"/>
            </a:xfrm>
            <a:prstGeom prst="bentConnector3">
              <a:avLst>
                <a:gd name="adj1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ctor: Elbow 31">
              <a:extLst>
                <a:ext uri="{FF2B5EF4-FFF2-40B4-BE49-F238E27FC236}">
                  <a16:creationId xmlns:a16="http://schemas.microsoft.com/office/drawing/2014/main" id="{13720D04-1694-4BA5-814D-BE330AB6CB44}"/>
                </a:ext>
              </a:extLst>
            </p:cNvPr>
            <p:cNvCxnSpPr>
              <a:cxnSpLocks/>
              <a:stCxn id="15" idx="4"/>
              <a:endCxn id="33" idx="0"/>
            </p:cNvCxnSpPr>
            <p:nvPr/>
          </p:nvCxnSpPr>
          <p:spPr>
            <a:xfrm rot="16200000" flipH="1">
              <a:off x="10139591" y="14388439"/>
              <a:ext cx="912989" cy="3191829"/>
            </a:xfrm>
            <a:prstGeom prst="bentConnector3">
              <a:avLst>
                <a:gd name="adj1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Isosceles Triangle 32">
                  <a:extLst>
                    <a:ext uri="{FF2B5EF4-FFF2-40B4-BE49-F238E27FC236}">
                      <a16:creationId xmlns:a16="http://schemas.microsoft.com/office/drawing/2014/main" id="{6F1A3DFB-BD52-4A96-9A48-F9DA0FB7D536}"/>
                    </a:ext>
                  </a:extLst>
                </p:cNvPr>
                <p:cNvSpPr/>
                <p:nvPr/>
              </p:nvSpPr>
              <p:spPr>
                <a:xfrm>
                  <a:off x="10692742" y="16440849"/>
                  <a:ext cx="2998516" cy="2584928"/>
                </a:xfrm>
                <a:prstGeom prst="triangl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fr-CA" sz="2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fr-CA" sz="2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fr-CA" sz="2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𝟑𝟕𝟓</m:t>
                        </m:r>
                      </m:oMath>
                      <m:oMath xmlns:m="http://schemas.openxmlformats.org/officeDocument/2006/math">
                        <m:r>
                          <a:rPr lang="fr-CA" sz="2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fr-CA" sz="2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fr-CA" sz="2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fr-CA" sz="2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𝟔𝟐𝟓</m:t>
                        </m:r>
                      </m:oMath>
                      <m:oMath xmlns:m="http://schemas.openxmlformats.org/officeDocument/2006/math">
                        <m:r>
                          <a:rPr lang="fr-CA" sz="2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fr-CA" sz="2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fr-CA" sz="2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fr-CA" sz="2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𝟔𝟐𝟓</m:t>
                        </m:r>
                      </m:oMath>
                    </m:oMathPara>
                  </a14:m>
                  <a:endParaRPr lang="fr-CA" sz="2400" b="1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33" name="Isosceles Triangle 32">
                  <a:extLst>
                    <a:ext uri="{FF2B5EF4-FFF2-40B4-BE49-F238E27FC236}">
                      <a16:creationId xmlns:a16="http://schemas.microsoft.com/office/drawing/2014/main" id="{6F1A3DFB-BD52-4A96-9A48-F9DA0FB7D53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92742" y="16440849"/>
                  <a:ext cx="2998516" cy="2584928"/>
                </a:xfrm>
                <a:prstGeom prst="triangle">
                  <a:avLst/>
                </a:prstGeom>
                <a:blipFill>
                  <a:blip r:embed="rId9"/>
                  <a:stretch>
                    <a:fillRect b="-1099"/>
                  </a:stretch>
                </a:blipFill>
              </p:spPr>
              <p:txBody>
                <a:bodyPr/>
                <a:lstStyle/>
                <a:p>
                  <a:r>
                    <a:rPr lang="fr-CA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9943389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0" y="-707887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b="1" dirty="0"/>
              <a:t>4. BOOSTING DE GRADIENT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5D070C8-6D50-4FFE-902F-2C89A0E81EDD}"/>
                  </a:ext>
                </a:extLst>
              </p:cNvPr>
              <p:cNvSpPr txBox="1"/>
              <p:nvPr/>
            </p:nvSpPr>
            <p:spPr>
              <a:xfrm>
                <a:off x="0" y="-3038"/>
                <a:ext cx="12192000" cy="19059000"/>
              </a:xfrm>
              <a:prstGeom prst="rect">
                <a:avLst/>
              </a:prstGeom>
              <a:noFill/>
              <a:ln w="76200"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CA" sz="4000" dirty="0"/>
                  <a:t>On doit lors calculer la contribution du deuxième arbre de décisions aux prédictions.</a:t>
                </a:r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r>
                  <a:rPr lang="fr-CA" sz="4000" dirty="0"/>
                  <a:t>Pour ce faire, on fait d’abord le calcul suivant 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CA" sz="4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fr-CA" sz="400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b>
                                <m:sSubPr>
                                  <m:ctrlPr>
                                    <a:rPr lang="fr-CA" sz="4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CA" sz="40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  <m:r>
                                    <a:rPr lang="fr-CA" sz="4000" i="1">
                                      <a:latin typeface="Cambria Math" panose="02040503050406030204" pitchFamily="18" charset="0"/>
                                    </a:rPr>
                                    <m:t>é</m:t>
                                  </m:r>
                                  <m:r>
                                    <a:rPr lang="fr-CA" sz="4000" i="1">
                                      <a:latin typeface="Cambria Math" panose="02040503050406030204" pitchFamily="18" charset="0"/>
                                    </a:rPr>
                                    <m:t>𝑠𝑖𝑑𝑢𝑒𝑙𝑠</m:t>
                                  </m:r>
                                </m:e>
                                <m:sub>
                                  <m:r>
                                    <a:rPr lang="fr-CA" sz="4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fr-CA" sz="4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fr-CA" sz="4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fr-CA" sz="4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CA" sz="4000" i="1">
                                          <a:latin typeface="Cambria Math" panose="02040503050406030204" pitchFamily="18" charset="0"/>
                                        </a:rPr>
                                        <m:t>  </m:t>
                                      </m:r>
                                      <m:r>
                                        <a:rPr lang="fr-CA" sz="4000" i="1">
                                          <a:latin typeface="Cambria Math" panose="02040503050406030204" pitchFamily="18" charset="0"/>
                                        </a:rPr>
                                        <m:t>𝑃𝑟𝑜𝑏𝑎𝑏𝑖𝑙𝑖𝑡</m:t>
                                      </m:r>
                                      <m:r>
                                        <a:rPr lang="fr-CA" sz="4000" i="1">
                                          <a:latin typeface="Cambria Math" panose="02040503050406030204" pitchFamily="18" charset="0"/>
                                        </a:rPr>
                                        <m:t>é</m:t>
                                      </m:r>
                                      <m:r>
                                        <a:rPr lang="fr-CA" sz="40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  <m:r>
                                        <a:rPr lang="fr-CA" sz="4000" i="1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fr-CA" sz="4000" i="1">
                                          <a:latin typeface="Cambria Math" panose="02040503050406030204" pitchFamily="18" charset="0"/>
                                        </a:rPr>
                                        <m:t>𝑝𝑟</m:t>
                                      </m:r>
                                      <m:r>
                                        <a:rPr lang="fr-CA" sz="4000" i="1">
                                          <a:latin typeface="Cambria Math" panose="02040503050406030204" pitchFamily="18" charset="0"/>
                                        </a:rPr>
                                        <m:t>é</m:t>
                                      </m:r>
                                      <m:r>
                                        <a:rPr lang="fr-CA" sz="4000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  <m:r>
                                        <a:rPr lang="fr-CA" sz="4000" i="1">
                                          <a:latin typeface="Cambria Math" panose="02040503050406030204" pitchFamily="18" charset="0"/>
                                        </a:rPr>
                                        <m:t>é</m:t>
                                      </m:r>
                                      <m:r>
                                        <a:rPr lang="fr-CA" sz="4000" i="1">
                                          <a:latin typeface="Cambria Math" panose="02040503050406030204" pitchFamily="18" charset="0"/>
                                        </a:rPr>
                                        <m:t>𝑑𝑒𝑛𝑡𝑒𝑠</m:t>
                                      </m:r>
                                    </m:e>
                                    <m:sub>
                                      <m:r>
                                        <a:rPr lang="fr-CA" sz="4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fr-CA" sz="4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×</m:t>
                                  </m:r>
                                  <m:d>
                                    <m:dPr>
                                      <m:ctrlPr>
                                        <a:rPr lang="fr-CA" sz="4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fr-CA" sz="4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1−</m:t>
                                      </m:r>
                                      <m:sSub>
                                        <m:sSubPr>
                                          <m:ctrlPr>
                                            <a:rPr lang="fr-CA" sz="4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CA" sz="4000" i="1">
                                              <a:latin typeface="Cambria Math" panose="02040503050406030204" pitchFamily="18" charset="0"/>
                                            </a:rPr>
                                            <m:t>𝑃𝑟𝑜𝑏𝑎𝑏𝑖𝑙𝑖𝑡</m:t>
                                          </m:r>
                                          <m:r>
                                            <a:rPr lang="fr-CA" sz="4000" i="1">
                                              <a:latin typeface="Cambria Math" panose="02040503050406030204" pitchFamily="18" charset="0"/>
                                            </a:rPr>
                                            <m:t>é</m:t>
                                          </m:r>
                                          <m:r>
                                            <a:rPr lang="fr-CA" sz="40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  <m:r>
                                            <a:rPr lang="fr-CA" sz="4000" i="1"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  <m:r>
                                            <a:rPr lang="fr-CA" sz="4000" i="1">
                                              <a:latin typeface="Cambria Math" panose="02040503050406030204" pitchFamily="18" charset="0"/>
                                            </a:rPr>
                                            <m:t>𝑝𝑟</m:t>
                                          </m:r>
                                          <m:r>
                                            <a:rPr lang="fr-CA" sz="4000" i="1">
                                              <a:latin typeface="Cambria Math" panose="02040503050406030204" pitchFamily="18" charset="0"/>
                                            </a:rPr>
                                            <m:t>é</m:t>
                                          </m:r>
                                          <m:r>
                                            <a:rPr lang="fr-CA" sz="4000" i="1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  <m:r>
                                            <a:rPr lang="fr-CA" sz="4000" i="1">
                                              <a:latin typeface="Cambria Math" panose="02040503050406030204" pitchFamily="18" charset="0"/>
                                            </a:rPr>
                                            <m:t>é</m:t>
                                          </m:r>
                                          <m:r>
                                            <a:rPr lang="fr-CA" sz="4000" i="1">
                                              <a:latin typeface="Cambria Math" panose="02040503050406030204" pitchFamily="18" charset="0"/>
                                            </a:rPr>
                                            <m:t>𝑑𝑒𝑛𝑡𝑒𝑠</m:t>
                                          </m:r>
                                        </m:e>
                                        <m:sub>
                                          <m:r>
                                            <a:rPr lang="fr-CA" sz="40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nary>
                        </m:den>
                      </m:f>
                    </m:oMath>
                  </m:oMathPara>
                </a14:m>
                <a:endParaRPr lang="fr-CA" sz="4000" dirty="0"/>
              </a:p>
              <a:p>
                <a:endParaRPr lang="fr-CA" sz="4000" dirty="0"/>
              </a:p>
              <a:p>
                <a:r>
                  <a:rPr lang="fr-CA" sz="4000" dirty="0"/>
                  <a:t>Ici, on aurait donc 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CA" sz="4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0.375+0.375+0.375</m:t>
                          </m:r>
                        </m:num>
                        <m:den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d>
                            <m:dPr>
                              <m:ctrlPr>
                                <a:rPr lang="fr-CA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CA" sz="4000" b="0" i="1" smtClean="0">
                                  <a:latin typeface="Cambria Math" panose="02040503050406030204" pitchFamily="18" charset="0"/>
                                </a:rPr>
                                <m:t>0.625</m:t>
                              </m:r>
                              <m:r>
                                <a:rPr lang="fr-CA" sz="4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d>
                                <m:dPr>
                                  <m:ctrlPr>
                                    <a:rPr lang="fr-CA" sz="4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CA" sz="4000" b="0" i="1" smtClean="0">
                                      <a:latin typeface="Cambria Math" panose="02040503050406030204" pitchFamily="18" charset="0"/>
                                    </a:rPr>
                                    <m:t>1−0.625</m:t>
                                  </m:r>
                                </m:e>
                              </m:d>
                            </m:e>
                          </m:d>
                        </m:den>
                      </m:f>
                      <m:r>
                        <a:rPr lang="fr-CA" sz="4000" b="0" i="1" smtClean="0">
                          <a:latin typeface="Cambria Math" panose="02040503050406030204" pitchFamily="18" charset="0"/>
                        </a:rPr>
                        <m:t>=1.600</m:t>
                      </m:r>
                    </m:oMath>
                  </m:oMathPara>
                </a14:m>
                <a:endParaRPr lang="fr-CA" sz="4000" dirty="0"/>
              </a:p>
              <a:p>
                <a:endParaRPr lang="fr-CA" sz="4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CA" sz="4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0.375</m:t>
                          </m:r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0.</m:t>
                          </m:r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62</m:t>
                          </m:r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d>
                            <m:dPr>
                              <m:ctrlPr>
                                <a:rPr lang="fr-CA" sz="4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CA" sz="4000" i="1">
                                  <a:latin typeface="Cambria Math" panose="02040503050406030204" pitchFamily="18" charset="0"/>
                                </a:rPr>
                                <m:t>0.625</m:t>
                              </m:r>
                              <m:r>
                                <a:rPr lang="fr-CA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d>
                                <m:dPr>
                                  <m:ctrlPr>
                                    <a:rPr lang="fr-CA" sz="4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CA" sz="4000" i="1">
                                      <a:latin typeface="Cambria Math" panose="02040503050406030204" pitchFamily="18" charset="0"/>
                                    </a:rPr>
                                    <m:t>1−0.625</m:t>
                                  </m:r>
                                </m:e>
                              </m:d>
                            </m:e>
                          </m:d>
                        </m:den>
                      </m:f>
                      <m:r>
                        <a:rPr lang="fr-CA" sz="4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CA" sz="4000" b="0" i="1" smtClean="0">
                          <a:latin typeface="Cambria Math" panose="02040503050406030204" pitchFamily="18" charset="0"/>
                        </a:rPr>
                        <m:t>−0.533</m:t>
                      </m:r>
                    </m:oMath>
                  </m:oMathPara>
                </a14:m>
                <a:endParaRPr lang="fr-CA" sz="4000" dirty="0"/>
              </a:p>
              <a:p>
                <a:endParaRPr lang="fr-CA" sz="4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CA" sz="4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0.375+−</m:t>
                          </m:r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0.</m:t>
                          </m:r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62</m:t>
                          </m:r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5−0.625</m:t>
                          </m:r>
                        </m:num>
                        <m:den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d>
                            <m:dPr>
                              <m:ctrlPr>
                                <a:rPr lang="fr-CA" sz="4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CA" sz="4000" i="1">
                                  <a:latin typeface="Cambria Math" panose="02040503050406030204" pitchFamily="18" charset="0"/>
                                </a:rPr>
                                <m:t>0.625</m:t>
                              </m:r>
                              <m:r>
                                <a:rPr lang="fr-CA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d>
                                <m:dPr>
                                  <m:ctrlPr>
                                    <a:rPr lang="fr-CA" sz="4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CA" sz="4000" i="1">
                                      <a:latin typeface="Cambria Math" panose="02040503050406030204" pitchFamily="18" charset="0"/>
                                    </a:rPr>
                                    <m:t>1−0.625</m:t>
                                  </m:r>
                                </m:e>
                              </m:d>
                            </m:e>
                          </m:d>
                        </m:den>
                      </m:f>
                      <m:r>
                        <a:rPr lang="fr-CA" sz="4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CA" sz="4000" b="0" i="1" smtClean="0">
                          <a:latin typeface="Cambria Math" panose="02040503050406030204" pitchFamily="18" charset="0"/>
                        </a:rPr>
                        <m:t>−1.24</m:t>
                      </m:r>
                    </m:oMath>
                  </m:oMathPara>
                </a14:m>
                <a:endParaRPr lang="fr-CA" sz="4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5D070C8-6D50-4FFE-902F-2C89A0E81E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-3038"/>
                <a:ext cx="12192000" cy="19059000"/>
              </a:xfrm>
              <a:prstGeom prst="rect">
                <a:avLst/>
              </a:prstGeom>
              <a:blipFill>
                <a:blip r:embed="rId3"/>
                <a:stretch>
                  <a:fillRect l="-1750" t="-576" r="-19400"/>
                </a:stretch>
              </a:blipFill>
              <a:ln w="76200">
                <a:noFill/>
              </a:ln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DFC28570-B0BF-4E2E-A8D6-9A096AE22CA3}"/>
              </a:ext>
            </a:extLst>
          </p:cNvPr>
          <p:cNvGrpSpPr/>
          <p:nvPr/>
        </p:nvGrpSpPr>
        <p:grpSpPr>
          <a:xfrm>
            <a:off x="1108890" y="1846414"/>
            <a:ext cx="11083110" cy="7754785"/>
            <a:chOff x="1108890" y="9923614"/>
            <a:chExt cx="12582368" cy="910216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89041D6C-EF27-4435-AC17-5C5AF088890E}"/>
                    </a:ext>
                  </a:extLst>
                </p:cNvPr>
                <p:cNvSpPr/>
                <p:nvPr/>
              </p:nvSpPr>
              <p:spPr>
                <a:xfrm>
                  <a:off x="4892151" y="9923614"/>
                  <a:ext cx="1858296" cy="1858296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fr-CA" sz="3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CA" sz="32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fr-CA" sz="3200" i="1">
                                <a:latin typeface="Cambria Math" panose="02040503050406030204" pitchFamily="18" charset="0"/>
                              </a:rPr>
                              <m:t>(2)</m:t>
                            </m:r>
                          </m:sup>
                        </m:sSup>
                        <m:r>
                          <a:rPr lang="fr-CA" sz="3200" i="1">
                            <a:latin typeface="Cambria Math" panose="02040503050406030204" pitchFamily="18" charset="0"/>
                          </a:rPr>
                          <m:t>&lt;3</m:t>
                        </m:r>
                      </m:oMath>
                    </m:oMathPara>
                  </a14:m>
                  <a:endParaRPr lang="fr-CA" sz="3200" dirty="0"/>
                </a:p>
              </p:txBody>
            </p:sp>
          </mc:Choice>
          <mc:Fallback xmlns="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89041D6C-EF27-4435-AC17-5C5AF088890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92151" y="9923614"/>
                  <a:ext cx="1858296" cy="1858296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" name="Connector: Elbow 10">
              <a:extLst>
                <a:ext uri="{FF2B5EF4-FFF2-40B4-BE49-F238E27FC236}">
                  <a16:creationId xmlns:a16="http://schemas.microsoft.com/office/drawing/2014/main" id="{6EE2057B-37CD-4584-A58B-2F9D557FBB38}"/>
                </a:ext>
              </a:extLst>
            </p:cNvPr>
            <p:cNvCxnSpPr>
              <a:cxnSpLocks/>
              <a:stCxn id="10" idx="2"/>
              <a:endCxn id="24" idx="0"/>
            </p:cNvCxnSpPr>
            <p:nvPr/>
          </p:nvCxnSpPr>
          <p:spPr>
            <a:xfrm rot="5400000">
              <a:off x="3700871" y="10689188"/>
              <a:ext cx="1027707" cy="3213151"/>
            </a:xfrm>
            <a:prstGeom prst="bentConnector3">
              <a:avLst>
                <a:gd name="adj1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ctor: Elbow 11">
              <a:extLst>
                <a:ext uri="{FF2B5EF4-FFF2-40B4-BE49-F238E27FC236}">
                  <a16:creationId xmlns:a16="http://schemas.microsoft.com/office/drawing/2014/main" id="{39830942-5C8C-47A8-954D-ADFDF34F5DD7}"/>
                </a:ext>
              </a:extLst>
            </p:cNvPr>
            <p:cNvCxnSpPr>
              <a:cxnSpLocks/>
              <a:stCxn id="10" idx="2"/>
              <a:endCxn id="15" idx="0"/>
            </p:cNvCxnSpPr>
            <p:nvPr/>
          </p:nvCxnSpPr>
          <p:spPr>
            <a:xfrm rot="16200000" flipH="1">
              <a:off x="6900789" y="10702420"/>
              <a:ext cx="1019893" cy="3178872"/>
            </a:xfrm>
            <a:prstGeom prst="bentConnector3">
              <a:avLst>
                <a:gd name="adj1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Oval 14">
                  <a:extLst>
                    <a:ext uri="{FF2B5EF4-FFF2-40B4-BE49-F238E27FC236}">
                      <a16:creationId xmlns:a16="http://schemas.microsoft.com/office/drawing/2014/main" id="{F9DFF385-48B0-4BE9-9FCB-6952792FEE0E}"/>
                    </a:ext>
                  </a:extLst>
                </p:cNvPr>
                <p:cNvSpPr/>
                <p:nvPr/>
              </p:nvSpPr>
              <p:spPr>
                <a:xfrm>
                  <a:off x="7637142" y="12801803"/>
                  <a:ext cx="2726057" cy="2726057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fr-CA" sz="28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CA" sz="2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fr-CA" sz="28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fr-CA" sz="28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fr-CA" sz="28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lang="fr-CA" sz="28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oMath>
                    </m:oMathPara>
                  </a14:m>
                  <a:endParaRPr lang="fr-CA" sz="2800" dirty="0"/>
                </a:p>
              </p:txBody>
            </p:sp>
          </mc:Choice>
          <mc:Fallback xmlns="">
            <p:sp>
              <p:nvSpPr>
                <p:cNvPr id="15" name="Oval 14">
                  <a:extLst>
                    <a:ext uri="{FF2B5EF4-FFF2-40B4-BE49-F238E27FC236}">
                      <a16:creationId xmlns:a16="http://schemas.microsoft.com/office/drawing/2014/main" id="{F9DFF385-48B0-4BE9-9FCB-6952792FEE0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37142" y="12801803"/>
                  <a:ext cx="2726057" cy="2726057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Isosceles Triangle 23">
                  <a:extLst>
                    <a:ext uri="{FF2B5EF4-FFF2-40B4-BE49-F238E27FC236}">
                      <a16:creationId xmlns:a16="http://schemas.microsoft.com/office/drawing/2014/main" id="{C02142B7-88D1-462E-9F1F-7EFF3B09FD27}"/>
                    </a:ext>
                  </a:extLst>
                </p:cNvPr>
                <p:cNvSpPr/>
                <p:nvPr/>
              </p:nvSpPr>
              <p:spPr>
                <a:xfrm>
                  <a:off x="1108890" y="12809617"/>
                  <a:ext cx="2998516" cy="2584928"/>
                </a:xfrm>
                <a:prstGeom prst="triangl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fr-CA" sz="2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fr-CA" sz="2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fr-CA" sz="2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𝟑𝟕𝟓</m:t>
                        </m:r>
                      </m:oMath>
                      <m:oMath xmlns:m="http://schemas.openxmlformats.org/officeDocument/2006/math">
                        <m:r>
                          <a:rPr lang="fr-CA" sz="2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fr-CA" sz="2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fr-CA" sz="2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𝟑𝟕𝟓</m:t>
                        </m:r>
                      </m:oMath>
                      <m:oMath xmlns:m="http://schemas.openxmlformats.org/officeDocument/2006/math">
                        <m:r>
                          <a:rPr lang="fr-CA" sz="2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fr-CA" sz="2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fr-CA" sz="2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𝟑𝟕</m:t>
                        </m:r>
                        <m:r>
                          <a:rPr lang="fr-CA" sz="2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𝟓</m:t>
                        </m:r>
                      </m:oMath>
                    </m:oMathPara>
                  </a14:m>
                  <a:endParaRPr lang="fr-CA" sz="2400" b="1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24" name="Isosceles Triangle 23">
                  <a:extLst>
                    <a:ext uri="{FF2B5EF4-FFF2-40B4-BE49-F238E27FC236}">
                      <a16:creationId xmlns:a16="http://schemas.microsoft.com/office/drawing/2014/main" id="{C02142B7-88D1-462E-9F1F-7EFF3B09FD2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8890" y="12809617"/>
                  <a:ext cx="2998516" cy="2584928"/>
                </a:xfrm>
                <a:prstGeom prst="triangle">
                  <a:avLst/>
                </a:prstGeom>
                <a:blipFill>
                  <a:blip r:embed="rId6"/>
                  <a:stretch>
                    <a:fillRect b="-1096"/>
                  </a:stretch>
                </a:blipFill>
              </p:spPr>
              <p:txBody>
                <a:bodyPr/>
                <a:lstStyle/>
                <a:p>
                  <a:r>
                    <a:rPr lang="fr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Isosceles Triangle 28">
                  <a:extLst>
                    <a:ext uri="{FF2B5EF4-FFF2-40B4-BE49-F238E27FC236}">
                      <a16:creationId xmlns:a16="http://schemas.microsoft.com/office/drawing/2014/main" id="{04D94EA8-81B8-4805-BF5F-46DA53F5D8EF}"/>
                    </a:ext>
                  </a:extLst>
                </p:cNvPr>
                <p:cNvSpPr/>
                <p:nvPr/>
              </p:nvSpPr>
              <p:spPr>
                <a:xfrm>
                  <a:off x="4115399" y="16440849"/>
                  <a:ext cx="2998516" cy="2584928"/>
                </a:xfrm>
                <a:prstGeom prst="triangl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fr-CA" sz="2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fr-CA" sz="2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fr-CA" sz="2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𝟑𝟕𝟓</m:t>
                        </m:r>
                      </m:oMath>
                      <m:oMath xmlns:m="http://schemas.openxmlformats.org/officeDocument/2006/math">
                        <m:r>
                          <a:rPr lang="fr-CA" sz="2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fr-CA" sz="2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fr-CA" sz="2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fr-CA" sz="2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𝟔𝟐𝟓</m:t>
                        </m:r>
                      </m:oMath>
                    </m:oMathPara>
                  </a14:m>
                  <a:endParaRPr lang="fr-CA" sz="2400" b="1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29" name="Isosceles Triangle 28">
                  <a:extLst>
                    <a:ext uri="{FF2B5EF4-FFF2-40B4-BE49-F238E27FC236}">
                      <a16:creationId xmlns:a16="http://schemas.microsoft.com/office/drawing/2014/main" id="{04D94EA8-81B8-4805-BF5F-46DA53F5D8E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15399" y="16440849"/>
                  <a:ext cx="2998516" cy="2584928"/>
                </a:xfrm>
                <a:prstGeom prst="triangle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0" name="Connector: Elbow 29">
              <a:extLst>
                <a:ext uri="{FF2B5EF4-FFF2-40B4-BE49-F238E27FC236}">
                  <a16:creationId xmlns:a16="http://schemas.microsoft.com/office/drawing/2014/main" id="{77F7A644-8AD3-4F4E-A33A-5B3CC1A4EE1F}"/>
                </a:ext>
              </a:extLst>
            </p:cNvPr>
            <p:cNvCxnSpPr>
              <a:cxnSpLocks/>
              <a:stCxn id="15" idx="4"/>
              <a:endCxn id="29" idx="0"/>
            </p:cNvCxnSpPr>
            <p:nvPr/>
          </p:nvCxnSpPr>
          <p:spPr>
            <a:xfrm rot="5400000">
              <a:off x="6850920" y="14291597"/>
              <a:ext cx="912989" cy="3385514"/>
            </a:xfrm>
            <a:prstGeom prst="bentConnector3">
              <a:avLst>
                <a:gd name="adj1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ctor: Elbow 31">
              <a:extLst>
                <a:ext uri="{FF2B5EF4-FFF2-40B4-BE49-F238E27FC236}">
                  <a16:creationId xmlns:a16="http://schemas.microsoft.com/office/drawing/2014/main" id="{13720D04-1694-4BA5-814D-BE330AB6CB44}"/>
                </a:ext>
              </a:extLst>
            </p:cNvPr>
            <p:cNvCxnSpPr>
              <a:cxnSpLocks/>
              <a:stCxn id="15" idx="4"/>
              <a:endCxn id="33" idx="0"/>
            </p:cNvCxnSpPr>
            <p:nvPr/>
          </p:nvCxnSpPr>
          <p:spPr>
            <a:xfrm rot="16200000" flipH="1">
              <a:off x="10139591" y="14388439"/>
              <a:ext cx="912989" cy="3191829"/>
            </a:xfrm>
            <a:prstGeom prst="bentConnector3">
              <a:avLst>
                <a:gd name="adj1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Isosceles Triangle 32">
                  <a:extLst>
                    <a:ext uri="{FF2B5EF4-FFF2-40B4-BE49-F238E27FC236}">
                      <a16:creationId xmlns:a16="http://schemas.microsoft.com/office/drawing/2014/main" id="{6F1A3DFB-BD52-4A96-9A48-F9DA0FB7D536}"/>
                    </a:ext>
                  </a:extLst>
                </p:cNvPr>
                <p:cNvSpPr/>
                <p:nvPr/>
              </p:nvSpPr>
              <p:spPr>
                <a:xfrm>
                  <a:off x="10692742" y="16440849"/>
                  <a:ext cx="2998516" cy="2584928"/>
                </a:xfrm>
                <a:prstGeom prst="triangl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fr-CA" sz="2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fr-CA" sz="2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fr-CA" sz="2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𝟑𝟕𝟓</m:t>
                        </m:r>
                      </m:oMath>
                      <m:oMath xmlns:m="http://schemas.openxmlformats.org/officeDocument/2006/math">
                        <m:r>
                          <a:rPr lang="fr-CA" sz="2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fr-CA" sz="2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fr-CA" sz="2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fr-CA" sz="2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𝟔𝟐𝟓</m:t>
                        </m:r>
                      </m:oMath>
                      <m:oMath xmlns:m="http://schemas.openxmlformats.org/officeDocument/2006/math">
                        <m:r>
                          <a:rPr lang="fr-CA" sz="2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fr-CA" sz="2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fr-CA" sz="2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fr-CA" sz="2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𝟔𝟐</m:t>
                        </m:r>
                        <m:r>
                          <a:rPr lang="fr-CA" sz="2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𝟓</m:t>
                        </m:r>
                      </m:oMath>
                    </m:oMathPara>
                  </a14:m>
                  <a:endParaRPr lang="fr-CA" sz="2400" b="1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33" name="Isosceles Triangle 32">
                  <a:extLst>
                    <a:ext uri="{FF2B5EF4-FFF2-40B4-BE49-F238E27FC236}">
                      <a16:creationId xmlns:a16="http://schemas.microsoft.com/office/drawing/2014/main" id="{6F1A3DFB-BD52-4A96-9A48-F9DA0FB7D53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92742" y="16440849"/>
                  <a:ext cx="2998516" cy="2584928"/>
                </a:xfrm>
                <a:prstGeom prst="triangle">
                  <a:avLst/>
                </a:prstGeom>
                <a:blipFill>
                  <a:blip r:embed="rId8"/>
                  <a:stretch>
                    <a:fillRect b="-1099"/>
                  </a:stretch>
                </a:blipFill>
              </p:spPr>
              <p:txBody>
                <a:bodyPr/>
                <a:lstStyle/>
                <a:p>
                  <a:r>
                    <a:rPr lang="fr-CA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9777124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0" y="-707887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b="1" dirty="0"/>
              <a:t>4. BOOSTING DE GRADIENT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5D070C8-6D50-4FFE-902F-2C89A0E81EDD}"/>
                  </a:ext>
                </a:extLst>
              </p:cNvPr>
              <p:cNvSpPr txBox="1"/>
              <p:nvPr/>
            </p:nvSpPr>
            <p:spPr>
              <a:xfrm>
                <a:off x="0" y="-3038"/>
                <a:ext cx="12192000" cy="22252245"/>
              </a:xfrm>
              <a:prstGeom prst="rect">
                <a:avLst/>
              </a:prstGeom>
              <a:noFill/>
              <a:ln w="76200"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CA" sz="4000" dirty="0"/>
                  <a:t>On doit lors calculer la contribution du deuxième arbre de décisions aux prédictions.</a:t>
                </a:r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r>
                  <a:rPr lang="fr-CA" sz="4000" dirty="0"/>
                  <a:t>On doit maintenant ajouter ces nouvelles prédictions à la prédiction du premier arbre (feuille).</a:t>
                </a:r>
              </a:p>
              <a:p>
                <a:endParaRPr lang="fr-CA" sz="4000" dirty="0"/>
              </a:p>
              <a:p>
                <a:r>
                  <a:rPr lang="fr-CA" sz="4000" dirty="0"/>
                  <a:t>Toutefois, on ne souhaite pas corriger trop drastiquement nos prédictions.</a:t>
                </a:r>
              </a:p>
              <a:p>
                <a:pPr marL="571500" indent="-571500">
                  <a:buFont typeface="Wingdings" panose="05000000000000000000" pitchFamily="2" charset="2"/>
                  <a:buChar char="Ø"/>
                </a:pPr>
                <a:r>
                  <a:rPr lang="fr-CA" sz="4000" dirty="0"/>
                  <a:t>On ne veut pas être trop « collés » sur les données de l’ensemble d’entraînement.</a:t>
                </a:r>
              </a:p>
              <a:p>
                <a:pPr marL="571500" indent="-571500">
                  <a:buFont typeface="Wingdings" panose="05000000000000000000" pitchFamily="2" charset="2"/>
                  <a:buChar char="Ø"/>
                </a:pPr>
                <a:r>
                  <a:rPr lang="fr-CA" sz="4000" dirty="0"/>
                  <a:t>On veut diminuer la variance du modèle final.</a:t>
                </a:r>
              </a:p>
              <a:p>
                <a:pPr marL="571500" indent="-571500">
                  <a:buFont typeface="Wingdings" panose="05000000000000000000" pitchFamily="2" charset="2"/>
                  <a:buChar char="Ø"/>
                </a:pPr>
                <a:r>
                  <a:rPr lang="fr-CA" sz="4000" dirty="0"/>
                  <a:t>On va donc utiliser une « vitesse d’apprentissage » à la manière d’une descente de gradient (utilisons ici 0.1).</a:t>
                </a:r>
              </a:p>
              <a:p>
                <a:endParaRPr lang="fr-CA" sz="4000" dirty="0"/>
              </a:p>
              <a:p>
                <a:r>
                  <a:rPr lang="fr-CA" sz="4000" dirty="0"/>
                  <a:t>Pour les trois exemples de gauche, on a 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sz="4000" b="0" i="1" smtClean="0">
                          <a:latin typeface="Cambria Math" panose="02040503050406030204" pitchFamily="18" charset="0"/>
                        </a:rPr>
                        <m:t>𝑃𝑟</m:t>
                      </m:r>
                      <m:r>
                        <a:rPr lang="fr-CA" sz="4000" b="0" i="1" smtClean="0">
                          <a:latin typeface="Cambria Math" panose="02040503050406030204" pitchFamily="18" charset="0"/>
                        </a:rPr>
                        <m:t>é</m:t>
                      </m:r>
                      <m:r>
                        <a:rPr lang="fr-CA" sz="4000" b="0" i="1" smtClean="0">
                          <a:latin typeface="Cambria Math" panose="02040503050406030204" pitchFamily="18" charset="0"/>
                        </a:rPr>
                        <m:t>𝑑𝑖𝑐𝑡𝑖𝑜𝑛</m:t>
                      </m:r>
                      <m:r>
                        <a:rPr lang="fr-CA" sz="4000" b="0" i="1" smtClean="0">
                          <a:latin typeface="Cambria Math" panose="02040503050406030204" pitchFamily="18" charset="0"/>
                        </a:rPr>
                        <m:t>=0.625+0.1</m:t>
                      </m:r>
                      <m:d>
                        <m:dPr>
                          <m:ctrlPr>
                            <a:rPr lang="fr-CA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1.600</m:t>
                          </m:r>
                        </m:e>
                      </m:d>
                      <m:r>
                        <a:rPr lang="fr-CA" sz="4000" b="0" i="1" smtClean="0">
                          <a:latin typeface="Cambria Math" panose="02040503050406030204" pitchFamily="18" charset="0"/>
                        </a:rPr>
                        <m:t>=0.785</m:t>
                      </m:r>
                    </m:oMath>
                  </m:oMathPara>
                </a14:m>
                <a:endParaRPr lang="fr-CA" sz="4000" dirty="0"/>
              </a:p>
              <a:p>
                <a:endParaRPr lang="fr-CA" sz="4000" dirty="0"/>
              </a:p>
              <a:p>
                <a:r>
                  <a:rPr lang="fr-CA" sz="4000" dirty="0"/>
                  <a:t>Pour les deux exemples du centre, on a 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sz="4000" i="1">
                          <a:latin typeface="Cambria Math" panose="02040503050406030204" pitchFamily="18" charset="0"/>
                        </a:rPr>
                        <m:t>𝑃𝑟</m:t>
                      </m:r>
                      <m:r>
                        <a:rPr lang="fr-CA" sz="4000" i="1">
                          <a:latin typeface="Cambria Math" panose="02040503050406030204" pitchFamily="18" charset="0"/>
                        </a:rPr>
                        <m:t>é</m:t>
                      </m:r>
                      <m:r>
                        <a:rPr lang="fr-CA" sz="4000" i="1">
                          <a:latin typeface="Cambria Math" panose="02040503050406030204" pitchFamily="18" charset="0"/>
                        </a:rPr>
                        <m:t>𝑑𝑖𝑐𝑡𝑖𝑜𝑛</m:t>
                      </m:r>
                      <m:r>
                        <a:rPr lang="fr-CA" sz="4000" i="1">
                          <a:latin typeface="Cambria Math" panose="02040503050406030204" pitchFamily="18" charset="0"/>
                        </a:rPr>
                        <m:t>=0.625+0.1</m:t>
                      </m:r>
                      <m:d>
                        <m:dPr>
                          <m:ctrlPr>
                            <a:rPr lang="fr-CA" sz="4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−0.533</m:t>
                          </m:r>
                        </m:e>
                      </m:d>
                      <m:r>
                        <a:rPr lang="fr-CA" sz="4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CA" sz="4000" b="0" i="1" smtClean="0">
                          <a:latin typeface="Cambria Math" panose="02040503050406030204" pitchFamily="18" charset="0"/>
                        </a:rPr>
                        <m:t>0.572</m:t>
                      </m:r>
                    </m:oMath>
                  </m:oMathPara>
                </a14:m>
                <a:endParaRPr lang="fr-CA" sz="4000" dirty="0"/>
              </a:p>
              <a:p>
                <a:endParaRPr lang="fr-CA" sz="4000" dirty="0"/>
              </a:p>
              <a:p>
                <a:r>
                  <a:rPr lang="fr-CA" sz="4000" dirty="0"/>
                  <a:t>Pour les trois exemples de droite, on a 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sz="4000" i="1">
                          <a:latin typeface="Cambria Math" panose="02040503050406030204" pitchFamily="18" charset="0"/>
                        </a:rPr>
                        <m:t>𝑃𝑟</m:t>
                      </m:r>
                      <m:r>
                        <a:rPr lang="fr-CA" sz="4000" i="1">
                          <a:latin typeface="Cambria Math" panose="02040503050406030204" pitchFamily="18" charset="0"/>
                        </a:rPr>
                        <m:t>é</m:t>
                      </m:r>
                      <m:r>
                        <a:rPr lang="fr-CA" sz="4000" i="1">
                          <a:latin typeface="Cambria Math" panose="02040503050406030204" pitchFamily="18" charset="0"/>
                        </a:rPr>
                        <m:t>𝑑𝑖𝑐𝑡𝑖𝑜𝑛</m:t>
                      </m:r>
                      <m:r>
                        <a:rPr lang="fr-CA" sz="4000" i="1">
                          <a:latin typeface="Cambria Math" panose="02040503050406030204" pitchFamily="18" charset="0"/>
                        </a:rPr>
                        <m:t>=0.625+0.1</m:t>
                      </m:r>
                      <m:d>
                        <m:dPr>
                          <m:ctrlPr>
                            <a:rPr lang="fr-CA" sz="4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−1.24</m:t>
                          </m:r>
                        </m:e>
                      </m:d>
                      <m:r>
                        <a:rPr lang="fr-CA" sz="4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CA" sz="4000" b="0" i="1" smtClean="0">
                          <a:latin typeface="Cambria Math" panose="02040503050406030204" pitchFamily="18" charset="0"/>
                        </a:rPr>
                        <m:t>0.501</m:t>
                      </m:r>
                    </m:oMath>
                  </m:oMathPara>
                </a14:m>
                <a:endParaRPr lang="fr-CA" sz="4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5D070C8-6D50-4FFE-902F-2C89A0E81E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-3038"/>
                <a:ext cx="12192000" cy="22252245"/>
              </a:xfrm>
              <a:prstGeom prst="rect">
                <a:avLst/>
              </a:prstGeom>
              <a:blipFill>
                <a:blip r:embed="rId3"/>
                <a:stretch>
                  <a:fillRect l="-1750" t="-493" r="-1900"/>
                </a:stretch>
              </a:blipFill>
              <a:ln w="76200">
                <a:noFill/>
              </a:ln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DFC28570-B0BF-4E2E-A8D6-9A096AE22CA3}"/>
              </a:ext>
            </a:extLst>
          </p:cNvPr>
          <p:cNvGrpSpPr/>
          <p:nvPr/>
        </p:nvGrpSpPr>
        <p:grpSpPr>
          <a:xfrm>
            <a:off x="1108890" y="1846414"/>
            <a:ext cx="11083110" cy="7754785"/>
            <a:chOff x="1108890" y="9923614"/>
            <a:chExt cx="12582368" cy="910216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89041D6C-EF27-4435-AC17-5C5AF088890E}"/>
                    </a:ext>
                  </a:extLst>
                </p:cNvPr>
                <p:cNvSpPr/>
                <p:nvPr/>
              </p:nvSpPr>
              <p:spPr>
                <a:xfrm>
                  <a:off x="4892151" y="9923614"/>
                  <a:ext cx="1858296" cy="1858296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fr-CA" sz="3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CA" sz="32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fr-CA" sz="3200" i="1">
                                <a:latin typeface="Cambria Math" panose="02040503050406030204" pitchFamily="18" charset="0"/>
                              </a:rPr>
                              <m:t>(2)</m:t>
                            </m:r>
                          </m:sup>
                        </m:sSup>
                        <m:r>
                          <a:rPr lang="fr-CA" sz="3200" i="1">
                            <a:latin typeface="Cambria Math" panose="02040503050406030204" pitchFamily="18" charset="0"/>
                          </a:rPr>
                          <m:t>&lt;3</m:t>
                        </m:r>
                      </m:oMath>
                    </m:oMathPara>
                  </a14:m>
                  <a:endParaRPr lang="fr-CA" sz="3200" dirty="0"/>
                </a:p>
              </p:txBody>
            </p:sp>
          </mc:Choice>
          <mc:Fallback xmlns="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89041D6C-EF27-4435-AC17-5C5AF088890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92151" y="9923614"/>
                  <a:ext cx="1858296" cy="1858296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" name="Connector: Elbow 10">
              <a:extLst>
                <a:ext uri="{FF2B5EF4-FFF2-40B4-BE49-F238E27FC236}">
                  <a16:creationId xmlns:a16="http://schemas.microsoft.com/office/drawing/2014/main" id="{6EE2057B-37CD-4584-A58B-2F9D557FBB38}"/>
                </a:ext>
              </a:extLst>
            </p:cNvPr>
            <p:cNvCxnSpPr>
              <a:cxnSpLocks/>
              <a:stCxn id="10" idx="2"/>
              <a:endCxn id="24" idx="0"/>
            </p:cNvCxnSpPr>
            <p:nvPr/>
          </p:nvCxnSpPr>
          <p:spPr>
            <a:xfrm rot="5400000">
              <a:off x="3700871" y="10689188"/>
              <a:ext cx="1027707" cy="3213151"/>
            </a:xfrm>
            <a:prstGeom prst="bentConnector3">
              <a:avLst>
                <a:gd name="adj1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ctor: Elbow 11">
              <a:extLst>
                <a:ext uri="{FF2B5EF4-FFF2-40B4-BE49-F238E27FC236}">
                  <a16:creationId xmlns:a16="http://schemas.microsoft.com/office/drawing/2014/main" id="{39830942-5C8C-47A8-954D-ADFDF34F5DD7}"/>
                </a:ext>
              </a:extLst>
            </p:cNvPr>
            <p:cNvCxnSpPr>
              <a:cxnSpLocks/>
              <a:stCxn id="10" idx="2"/>
              <a:endCxn id="15" idx="0"/>
            </p:cNvCxnSpPr>
            <p:nvPr/>
          </p:nvCxnSpPr>
          <p:spPr>
            <a:xfrm rot="16200000" flipH="1">
              <a:off x="6900789" y="10702420"/>
              <a:ext cx="1019893" cy="3178872"/>
            </a:xfrm>
            <a:prstGeom prst="bentConnector3">
              <a:avLst>
                <a:gd name="adj1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Oval 14">
                  <a:extLst>
                    <a:ext uri="{FF2B5EF4-FFF2-40B4-BE49-F238E27FC236}">
                      <a16:creationId xmlns:a16="http://schemas.microsoft.com/office/drawing/2014/main" id="{F9DFF385-48B0-4BE9-9FCB-6952792FEE0E}"/>
                    </a:ext>
                  </a:extLst>
                </p:cNvPr>
                <p:cNvSpPr/>
                <p:nvPr/>
              </p:nvSpPr>
              <p:spPr>
                <a:xfrm>
                  <a:off x="7637142" y="12801803"/>
                  <a:ext cx="2726057" cy="2726057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fr-CA" sz="28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CA" sz="2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fr-CA" sz="28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fr-CA" sz="28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fr-CA" sz="28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lang="fr-CA" sz="28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oMath>
                    </m:oMathPara>
                  </a14:m>
                  <a:endParaRPr lang="fr-CA" sz="2800" dirty="0"/>
                </a:p>
              </p:txBody>
            </p:sp>
          </mc:Choice>
          <mc:Fallback xmlns="">
            <p:sp>
              <p:nvSpPr>
                <p:cNvPr id="15" name="Oval 14">
                  <a:extLst>
                    <a:ext uri="{FF2B5EF4-FFF2-40B4-BE49-F238E27FC236}">
                      <a16:creationId xmlns:a16="http://schemas.microsoft.com/office/drawing/2014/main" id="{F9DFF385-48B0-4BE9-9FCB-6952792FEE0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37142" y="12801803"/>
                  <a:ext cx="2726057" cy="2726057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Isosceles Triangle 23">
                  <a:extLst>
                    <a:ext uri="{FF2B5EF4-FFF2-40B4-BE49-F238E27FC236}">
                      <a16:creationId xmlns:a16="http://schemas.microsoft.com/office/drawing/2014/main" id="{C02142B7-88D1-462E-9F1F-7EFF3B09FD27}"/>
                    </a:ext>
                  </a:extLst>
                </p:cNvPr>
                <p:cNvSpPr/>
                <p:nvPr/>
              </p:nvSpPr>
              <p:spPr>
                <a:xfrm>
                  <a:off x="1108890" y="12809617"/>
                  <a:ext cx="2998516" cy="2584928"/>
                </a:xfrm>
                <a:prstGeom prst="triangl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fr-CA" sz="2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fr-CA" sz="2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fr-CA" sz="2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𝟑𝟕𝟓</m:t>
                        </m:r>
                      </m:oMath>
                      <m:oMath xmlns:m="http://schemas.openxmlformats.org/officeDocument/2006/math">
                        <m:r>
                          <a:rPr lang="fr-CA" sz="2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fr-CA" sz="2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fr-CA" sz="2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𝟑𝟕𝟓</m:t>
                        </m:r>
                      </m:oMath>
                      <m:oMath xmlns:m="http://schemas.openxmlformats.org/officeDocument/2006/math">
                        <m:r>
                          <a:rPr lang="fr-CA" sz="2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fr-CA" sz="2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fr-CA" sz="2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𝟑𝟕</m:t>
                        </m:r>
                        <m:r>
                          <a:rPr lang="fr-CA" sz="2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𝟓</m:t>
                        </m:r>
                      </m:oMath>
                    </m:oMathPara>
                  </a14:m>
                  <a:endParaRPr lang="fr-CA" sz="2400" b="1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24" name="Isosceles Triangle 23">
                  <a:extLst>
                    <a:ext uri="{FF2B5EF4-FFF2-40B4-BE49-F238E27FC236}">
                      <a16:creationId xmlns:a16="http://schemas.microsoft.com/office/drawing/2014/main" id="{C02142B7-88D1-462E-9F1F-7EFF3B09FD2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8890" y="12809617"/>
                  <a:ext cx="2998516" cy="2584928"/>
                </a:xfrm>
                <a:prstGeom prst="triangle">
                  <a:avLst/>
                </a:prstGeom>
                <a:blipFill>
                  <a:blip r:embed="rId6"/>
                  <a:stretch>
                    <a:fillRect b="-1096"/>
                  </a:stretch>
                </a:blipFill>
              </p:spPr>
              <p:txBody>
                <a:bodyPr/>
                <a:lstStyle/>
                <a:p>
                  <a:r>
                    <a:rPr lang="fr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Isosceles Triangle 28">
                  <a:extLst>
                    <a:ext uri="{FF2B5EF4-FFF2-40B4-BE49-F238E27FC236}">
                      <a16:creationId xmlns:a16="http://schemas.microsoft.com/office/drawing/2014/main" id="{04D94EA8-81B8-4805-BF5F-46DA53F5D8EF}"/>
                    </a:ext>
                  </a:extLst>
                </p:cNvPr>
                <p:cNvSpPr/>
                <p:nvPr/>
              </p:nvSpPr>
              <p:spPr>
                <a:xfrm>
                  <a:off x="4115399" y="16440849"/>
                  <a:ext cx="2998516" cy="2584928"/>
                </a:xfrm>
                <a:prstGeom prst="triangl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fr-CA" sz="2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fr-CA" sz="2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fr-CA" sz="2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𝟑𝟕𝟓</m:t>
                        </m:r>
                      </m:oMath>
                      <m:oMath xmlns:m="http://schemas.openxmlformats.org/officeDocument/2006/math">
                        <m:r>
                          <a:rPr lang="fr-CA" sz="2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fr-CA" sz="2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fr-CA" sz="2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fr-CA" sz="2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𝟔𝟐𝟓</m:t>
                        </m:r>
                      </m:oMath>
                    </m:oMathPara>
                  </a14:m>
                  <a:endParaRPr lang="fr-CA" sz="2400" b="1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29" name="Isosceles Triangle 28">
                  <a:extLst>
                    <a:ext uri="{FF2B5EF4-FFF2-40B4-BE49-F238E27FC236}">
                      <a16:creationId xmlns:a16="http://schemas.microsoft.com/office/drawing/2014/main" id="{04D94EA8-81B8-4805-BF5F-46DA53F5D8E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15399" y="16440849"/>
                  <a:ext cx="2998516" cy="2584928"/>
                </a:xfrm>
                <a:prstGeom prst="triangle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0" name="Connector: Elbow 29">
              <a:extLst>
                <a:ext uri="{FF2B5EF4-FFF2-40B4-BE49-F238E27FC236}">
                  <a16:creationId xmlns:a16="http://schemas.microsoft.com/office/drawing/2014/main" id="{77F7A644-8AD3-4F4E-A33A-5B3CC1A4EE1F}"/>
                </a:ext>
              </a:extLst>
            </p:cNvPr>
            <p:cNvCxnSpPr>
              <a:cxnSpLocks/>
              <a:stCxn id="15" idx="4"/>
              <a:endCxn id="29" idx="0"/>
            </p:cNvCxnSpPr>
            <p:nvPr/>
          </p:nvCxnSpPr>
          <p:spPr>
            <a:xfrm rot="5400000">
              <a:off x="6850920" y="14291597"/>
              <a:ext cx="912989" cy="3385514"/>
            </a:xfrm>
            <a:prstGeom prst="bentConnector3">
              <a:avLst>
                <a:gd name="adj1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ctor: Elbow 31">
              <a:extLst>
                <a:ext uri="{FF2B5EF4-FFF2-40B4-BE49-F238E27FC236}">
                  <a16:creationId xmlns:a16="http://schemas.microsoft.com/office/drawing/2014/main" id="{13720D04-1694-4BA5-814D-BE330AB6CB44}"/>
                </a:ext>
              </a:extLst>
            </p:cNvPr>
            <p:cNvCxnSpPr>
              <a:cxnSpLocks/>
              <a:stCxn id="15" idx="4"/>
              <a:endCxn id="33" idx="0"/>
            </p:cNvCxnSpPr>
            <p:nvPr/>
          </p:nvCxnSpPr>
          <p:spPr>
            <a:xfrm rot="16200000" flipH="1">
              <a:off x="10139591" y="14388439"/>
              <a:ext cx="912989" cy="3191829"/>
            </a:xfrm>
            <a:prstGeom prst="bentConnector3">
              <a:avLst>
                <a:gd name="adj1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Isosceles Triangle 32">
                  <a:extLst>
                    <a:ext uri="{FF2B5EF4-FFF2-40B4-BE49-F238E27FC236}">
                      <a16:creationId xmlns:a16="http://schemas.microsoft.com/office/drawing/2014/main" id="{6F1A3DFB-BD52-4A96-9A48-F9DA0FB7D536}"/>
                    </a:ext>
                  </a:extLst>
                </p:cNvPr>
                <p:cNvSpPr/>
                <p:nvPr/>
              </p:nvSpPr>
              <p:spPr>
                <a:xfrm>
                  <a:off x="10692742" y="16440849"/>
                  <a:ext cx="2998516" cy="2584928"/>
                </a:xfrm>
                <a:prstGeom prst="triangl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fr-CA" sz="2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fr-CA" sz="2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fr-CA" sz="2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𝟑𝟕𝟓</m:t>
                        </m:r>
                      </m:oMath>
                      <m:oMath xmlns:m="http://schemas.openxmlformats.org/officeDocument/2006/math">
                        <m:r>
                          <a:rPr lang="fr-CA" sz="2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fr-CA" sz="2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fr-CA" sz="2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fr-CA" sz="2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𝟔𝟐𝟓</m:t>
                        </m:r>
                      </m:oMath>
                      <m:oMath xmlns:m="http://schemas.openxmlformats.org/officeDocument/2006/math">
                        <m:r>
                          <a:rPr lang="fr-CA" sz="2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fr-CA" sz="2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fr-CA" sz="2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fr-CA" sz="2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𝟔𝟐𝟓</m:t>
                        </m:r>
                      </m:oMath>
                    </m:oMathPara>
                  </a14:m>
                  <a:endParaRPr lang="fr-CA" sz="2400" b="1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33" name="Isosceles Triangle 32">
                  <a:extLst>
                    <a:ext uri="{FF2B5EF4-FFF2-40B4-BE49-F238E27FC236}">
                      <a16:creationId xmlns:a16="http://schemas.microsoft.com/office/drawing/2014/main" id="{6F1A3DFB-BD52-4A96-9A48-F9DA0FB7D53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92742" y="16440849"/>
                  <a:ext cx="2998516" cy="2584928"/>
                </a:xfrm>
                <a:prstGeom prst="triangle">
                  <a:avLst/>
                </a:prstGeom>
                <a:blipFill>
                  <a:blip r:embed="rId8"/>
                  <a:stretch>
                    <a:fillRect b="-1099"/>
                  </a:stretch>
                </a:blipFill>
              </p:spPr>
              <p:txBody>
                <a:bodyPr/>
                <a:lstStyle/>
                <a:p>
                  <a:r>
                    <a:rPr lang="fr-CA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999285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0" y="-707887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b="1" dirty="0"/>
              <a:t>4. BOOSTING DE GRADIENT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5D070C8-6D50-4FFE-902F-2C89A0E81EDD}"/>
                  </a:ext>
                </a:extLst>
              </p:cNvPr>
              <p:cNvSpPr txBox="1"/>
              <p:nvPr/>
            </p:nvSpPr>
            <p:spPr>
              <a:xfrm>
                <a:off x="0" y="-3038"/>
                <a:ext cx="12192000" cy="11172289"/>
              </a:xfrm>
              <a:prstGeom prst="rect">
                <a:avLst/>
              </a:prstGeom>
              <a:noFill/>
              <a:ln w="76200"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CA" sz="4000" dirty="0"/>
                  <a:t>On doit lors calculer la contribution du deuxième arbre de décisions aux prédictions.</a:t>
                </a:r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r>
                  <a:rPr lang="fr-CA" sz="4000" dirty="0"/>
                  <a:t>On aurait alors les nouveaux résiduels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4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4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fr-CA" sz="4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fr-CA" sz="4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CA" sz="4000" dirty="0"/>
                  <a:t> suivants :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5D070C8-6D50-4FFE-902F-2C89A0E81E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-3038"/>
                <a:ext cx="12192000" cy="11172289"/>
              </a:xfrm>
              <a:prstGeom prst="rect">
                <a:avLst/>
              </a:prstGeom>
              <a:blipFill>
                <a:blip r:embed="rId3"/>
                <a:stretch>
                  <a:fillRect l="-1750" t="-983" r="-1900" b="-1419"/>
                </a:stretch>
              </a:blipFill>
              <a:ln w="76200">
                <a:noFill/>
              </a:ln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DFC28570-B0BF-4E2E-A8D6-9A096AE22CA3}"/>
              </a:ext>
            </a:extLst>
          </p:cNvPr>
          <p:cNvGrpSpPr/>
          <p:nvPr/>
        </p:nvGrpSpPr>
        <p:grpSpPr>
          <a:xfrm>
            <a:off x="1108890" y="1846414"/>
            <a:ext cx="11083110" cy="7754785"/>
            <a:chOff x="1108890" y="9923614"/>
            <a:chExt cx="12582368" cy="910216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89041D6C-EF27-4435-AC17-5C5AF088890E}"/>
                    </a:ext>
                  </a:extLst>
                </p:cNvPr>
                <p:cNvSpPr/>
                <p:nvPr/>
              </p:nvSpPr>
              <p:spPr>
                <a:xfrm>
                  <a:off x="4892151" y="9923614"/>
                  <a:ext cx="1858296" cy="1858296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fr-CA" sz="3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CA" sz="32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fr-CA" sz="3200" i="1">
                                <a:latin typeface="Cambria Math" panose="02040503050406030204" pitchFamily="18" charset="0"/>
                              </a:rPr>
                              <m:t>(2)</m:t>
                            </m:r>
                          </m:sup>
                        </m:sSup>
                        <m:r>
                          <a:rPr lang="fr-CA" sz="3200" i="1">
                            <a:latin typeface="Cambria Math" panose="02040503050406030204" pitchFamily="18" charset="0"/>
                          </a:rPr>
                          <m:t>&lt;3</m:t>
                        </m:r>
                      </m:oMath>
                    </m:oMathPara>
                  </a14:m>
                  <a:endParaRPr lang="fr-CA" sz="3200" dirty="0"/>
                </a:p>
              </p:txBody>
            </p:sp>
          </mc:Choice>
          <mc:Fallback xmlns="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89041D6C-EF27-4435-AC17-5C5AF088890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92151" y="9923614"/>
                  <a:ext cx="1858296" cy="1858296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" name="Connector: Elbow 10">
              <a:extLst>
                <a:ext uri="{FF2B5EF4-FFF2-40B4-BE49-F238E27FC236}">
                  <a16:creationId xmlns:a16="http://schemas.microsoft.com/office/drawing/2014/main" id="{6EE2057B-37CD-4584-A58B-2F9D557FBB38}"/>
                </a:ext>
              </a:extLst>
            </p:cNvPr>
            <p:cNvCxnSpPr>
              <a:cxnSpLocks/>
              <a:stCxn id="10" idx="2"/>
              <a:endCxn id="24" idx="0"/>
            </p:cNvCxnSpPr>
            <p:nvPr/>
          </p:nvCxnSpPr>
          <p:spPr>
            <a:xfrm rot="5400000">
              <a:off x="3700871" y="10689188"/>
              <a:ext cx="1027707" cy="3213151"/>
            </a:xfrm>
            <a:prstGeom prst="bentConnector3">
              <a:avLst>
                <a:gd name="adj1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ctor: Elbow 11">
              <a:extLst>
                <a:ext uri="{FF2B5EF4-FFF2-40B4-BE49-F238E27FC236}">
                  <a16:creationId xmlns:a16="http://schemas.microsoft.com/office/drawing/2014/main" id="{39830942-5C8C-47A8-954D-ADFDF34F5DD7}"/>
                </a:ext>
              </a:extLst>
            </p:cNvPr>
            <p:cNvCxnSpPr>
              <a:cxnSpLocks/>
              <a:stCxn id="10" idx="2"/>
              <a:endCxn id="15" idx="0"/>
            </p:cNvCxnSpPr>
            <p:nvPr/>
          </p:nvCxnSpPr>
          <p:spPr>
            <a:xfrm rot="16200000" flipH="1">
              <a:off x="6900789" y="10702420"/>
              <a:ext cx="1019893" cy="3178872"/>
            </a:xfrm>
            <a:prstGeom prst="bentConnector3">
              <a:avLst>
                <a:gd name="adj1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Oval 14">
                  <a:extLst>
                    <a:ext uri="{FF2B5EF4-FFF2-40B4-BE49-F238E27FC236}">
                      <a16:creationId xmlns:a16="http://schemas.microsoft.com/office/drawing/2014/main" id="{F9DFF385-48B0-4BE9-9FCB-6952792FEE0E}"/>
                    </a:ext>
                  </a:extLst>
                </p:cNvPr>
                <p:cNvSpPr/>
                <p:nvPr/>
              </p:nvSpPr>
              <p:spPr>
                <a:xfrm>
                  <a:off x="7637142" y="12801803"/>
                  <a:ext cx="2726057" cy="2726057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fr-CA" sz="28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CA" sz="2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fr-CA" sz="28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fr-CA" sz="28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fr-CA" sz="28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lang="fr-CA" sz="28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oMath>
                    </m:oMathPara>
                  </a14:m>
                  <a:endParaRPr lang="fr-CA" sz="2800" dirty="0"/>
                </a:p>
              </p:txBody>
            </p:sp>
          </mc:Choice>
          <mc:Fallback xmlns="">
            <p:sp>
              <p:nvSpPr>
                <p:cNvPr id="15" name="Oval 14">
                  <a:extLst>
                    <a:ext uri="{FF2B5EF4-FFF2-40B4-BE49-F238E27FC236}">
                      <a16:creationId xmlns:a16="http://schemas.microsoft.com/office/drawing/2014/main" id="{F9DFF385-48B0-4BE9-9FCB-6952792FEE0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37142" y="12801803"/>
                  <a:ext cx="2726057" cy="2726057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Isosceles Triangle 23">
                  <a:extLst>
                    <a:ext uri="{FF2B5EF4-FFF2-40B4-BE49-F238E27FC236}">
                      <a16:creationId xmlns:a16="http://schemas.microsoft.com/office/drawing/2014/main" id="{C02142B7-88D1-462E-9F1F-7EFF3B09FD27}"/>
                    </a:ext>
                  </a:extLst>
                </p:cNvPr>
                <p:cNvSpPr/>
                <p:nvPr/>
              </p:nvSpPr>
              <p:spPr>
                <a:xfrm>
                  <a:off x="1108890" y="12809617"/>
                  <a:ext cx="2998516" cy="2584928"/>
                </a:xfrm>
                <a:prstGeom prst="triangl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fr-CA" sz="2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fr-CA" sz="2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fr-CA" sz="2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𝟑𝟕𝟓</m:t>
                        </m:r>
                      </m:oMath>
                      <m:oMath xmlns:m="http://schemas.openxmlformats.org/officeDocument/2006/math">
                        <m:r>
                          <a:rPr lang="fr-CA" sz="2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fr-CA" sz="2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fr-CA" sz="2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𝟑𝟕𝟓</m:t>
                        </m:r>
                      </m:oMath>
                      <m:oMath xmlns:m="http://schemas.openxmlformats.org/officeDocument/2006/math">
                        <m:r>
                          <a:rPr lang="fr-CA" sz="2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fr-CA" sz="2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fr-CA" sz="2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𝟑𝟕</m:t>
                        </m:r>
                        <m:r>
                          <a:rPr lang="fr-CA" sz="2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𝟓</m:t>
                        </m:r>
                      </m:oMath>
                    </m:oMathPara>
                  </a14:m>
                  <a:endParaRPr lang="fr-CA" sz="2400" b="1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24" name="Isosceles Triangle 23">
                  <a:extLst>
                    <a:ext uri="{FF2B5EF4-FFF2-40B4-BE49-F238E27FC236}">
                      <a16:creationId xmlns:a16="http://schemas.microsoft.com/office/drawing/2014/main" id="{C02142B7-88D1-462E-9F1F-7EFF3B09FD2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8890" y="12809617"/>
                  <a:ext cx="2998516" cy="2584928"/>
                </a:xfrm>
                <a:prstGeom prst="triangle">
                  <a:avLst/>
                </a:prstGeom>
                <a:blipFill>
                  <a:blip r:embed="rId6"/>
                  <a:stretch>
                    <a:fillRect b="-1096"/>
                  </a:stretch>
                </a:blipFill>
              </p:spPr>
              <p:txBody>
                <a:bodyPr/>
                <a:lstStyle/>
                <a:p>
                  <a:r>
                    <a:rPr lang="fr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Isosceles Triangle 28">
                  <a:extLst>
                    <a:ext uri="{FF2B5EF4-FFF2-40B4-BE49-F238E27FC236}">
                      <a16:creationId xmlns:a16="http://schemas.microsoft.com/office/drawing/2014/main" id="{04D94EA8-81B8-4805-BF5F-46DA53F5D8EF}"/>
                    </a:ext>
                  </a:extLst>
                </p:cNvPr>
                <p:cNvSpPr/>
                <p:nvPr/>
              </p:nvSpPr>
              <p:spPr>
                <a:xfrm>
                  <a:off x="4115399" y="16440849"/>
                  <a:ext cx="2998516" cy="2584928"/>
                </a:xfrm>
                <a:prstGeom prst="triangl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fr-CA" sz="2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fr-CA" sz="2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fr-CA" sz="2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𝟑𝟕𝟓</m:t>
                        </m:r>
                      </m:oMath>
                      <m:oMath xmlns:m="http://schemas.openxmlformats.org/officeDocument/2006/math">
                        <m:r>
                          <a:rPr lang="fr-CA" sz="2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fr-CA" sz="2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fr-CA" sz="2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fr-CA" sz="2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𝟔𝟐𝟓</m:t>
                        </m:r>
                      </m:oMath>
                    </m:oMathPara>
                  </a14:m>
                  <a:endParaRPr lang="fr-CA" sz="2400" b="1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29" name="Isosceles Triangle 28">
                  <a:extLst>
                    <a:ext uri="{FF2B5EF4-FFF2-40B4-BE49-F238E27FC236}">
                      <a16:creationId xmlns:a16="http://schemas.microsoft.com/office/drawing/2014/main" id="{04D94EA8-81B8-4805-BF5F-46DA53F5D8E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15399" y="16440849"/>
                  <a:ext cx="2998516" cy="2584928"/>
                </a:xfrm>
                <a:prstGeom prst="triangle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0" name="Connector: Elbow 29">
              <a:extLst>
                <a:ext uri="{FF2B5EF4-FFF2-40B4-BE49-F238E27FC236}">
                  <a16:creationId xmlns:a16="http://schemas.microsoft.com/office/drawing/2014/main" id="{77F7A644-8AD3-4F4E-A33A-5B3CC1A4EE1F}"/>
                </a:ext>
              </a:extLst>
            </p:cNvPr>
            <p:cNvCxnSpPr>
              <a:cxnSpLocks/>
              <a:stCxn id="15" idx="4"/>
              <a:endCxn id="29" idx="0"/>
            </p:cNvCxnSpPr>
            <p:nvPr/>
          </p:nvCxnSpPr>
          <p:spPr>
            <a:xfrm rot="5400000">
              <a:off x="6850920" y="14291597"/>
              <a:ext cx="912989" cy="3385514"/>
            </a:xfrm>
            <a:prstGeom prst="bentConnector3">
              <a:avLst>
                <a:gd name="adj1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ctor: Elbow 31">
              <a:extLst>
                <a:ext uri="{FF2B5EF4-FFF2-40B4-BE49-F238E27FC236}">
                  <a16:creationId xmlns:a16="http://schemas.microsoft.com/office/drawing/2014/main" id="{13720D04-1694-4BA5-814D-BE330AB6CB44}"/>
                </a:ext>
              </a:extLst>
            </p:cNvPr>
            <p:cNvCxnSpPr>
              <a:cxnSpLocks/>
              <a:stCxn id="15" idx="4"/>
              <a:endCxn id="33" idx="0"/>
            </p:cNvCxnSpPr>
            <p:nvPr/>
          </p:nvCxnSpPr>
          <p:spPr>
            <a:xfrm rot="16200000" flipH="1">
              <a:off x="10139591" y="14388439"/>
              <a:ext cx="912989" cy="3191829"/>
            </a:xfrm>
            <a:prstGeom prst="bentConnector3">
              <a:avLst>
                <a:gd name="adj1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Isosceles Triangle 32">
                  <a:extLst>
                    <a:ext uri="{FF2B5EF4-FFF2-40B4-BE49-F238E27FC236}">
                      <a16:creationId xmlns:a16="http://schemas.microsoft.com/office/drawing/2014/main" id="{6F1A3DFB-BD52-4A96-9A48-F9DA0FB7D536}"/>
                    </a:ext>
                  </a:extLst>
                </p:cNvPr>
                <p:cNvSpPr/>
                <p:nvPr/>
              </p:nvSpPr>
              <p:spPr>
                <a:xfrm>
                  <a:off x="10692742" y="16440849"/>
                  <a:ext cx="2998516" cy="2584928"/>
                </a:xfrm>
                <a:prstGeom prst="triangl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fr-CA" sz="2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fr-CA" sz="2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fr-CA" sz="2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𝟑𝟕𝟓</m:t>
                        </m:r>
                      </m:oMath>
                      <m:oMath xmlns:m="http://schemas.openxmlformats.org/officeDocument/2006/math">
                        <m:r>
                          <a:rPr lang="fr-CA" sz="2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fr-CA" sz="2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fr-CA" sz="2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fr-CA" sz="2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𝟔𝟐𝟓</m:t>
                        </m:r>
                      </m:oMath>
                      <m:oMath xmlns:m="http://schemas.openxmlformats.org/officeDocument/2006/math">
                        <m:r>
                          <a:rPr lang="fr-CA" sz="2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fr-CA" sz="2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fr-CA" sz="2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fr-CA" sz="2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𝟔𝟐𝟓</m:t>
                        </m:r>
                      </m:oMath>
                    </m:oMathPara>
                  </a14:m>
                  <a:endParaRPr lang="fr-CA" sz="2400" b="1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33" name="Isosceles Triangle 32">
                  <a:extLst>
                    <a:ext uri="{FF2B5EF4-FFF2-40B4-BE49-F238E27FC236}">
                      <a16:creationId xmlns:a16="http://schemas.microsoft.com/office/drawing/2014/main" id="{6F1A3DFB-BD52-4A96-9A48-F9DA0FB7D53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92742" y="16440849"/>
                  <a:ext cx="2998516" cy="2584928"/>
                </a:xfrm>
                <a:prstGeom prst="triangle">
                  <a:avLst/>
                </a:prstGeom>
                <a:blipFill>
                  <a:blip r:embed="rId8"/>
                  <a:stretch>
                    <a:fillRect b="-1099"/>
                  </a:stretch>
                </a:blipFill>
              </p:spPr>
              <p:txBody>
                <a:bodyPr/>
                <a:lstStyle/>
                <a:p>
                  <a:r>
                    <a:rPr lang="fr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" name="Table 13">
                <a:extLst>
                  <a:ext uri="{FF2B5EF4-FFF2-40B4-BE49-F238E27FC236}">
                    <a16:creationId xmlns:a16="http://schemas.microsoft.com/office/drawing/2014/main" id="{964054AC-2A61-4616-A42E-C206BED1DAC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34404449"/>
                  </p:ext>
                </p:extLst>
              </p:nvPr>
            </p:nvGraphicFramePr>
            <p:xfrm>
              <a:off x="0" y="11490960"/>
              <a:ext cx="9550773" cy="7452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013222">
                      <a:extLst>
                        <a:ext uri="{9D8B030D-6E8A-4147-A177-3AD203B41FA5}">
                          <a16:colId xmlns:a16="http://schemas.microsoft.com/office/drawing/2014/main" val="526581103"/>
                        </a:ext>
                      </a:extLst>
                    </a:gridCol>
                    <a:gridCol w="1013222">
                      <a:extLst>
                        <a:ext uri="{9D8B030D-6E8A-4147-A177-3AD203B41FA5}">
                          <a16:colId xmlns:a16="http://schemas.microsoft.com/office/drawing/2014/main" val="63472524"/>
                        </a:ext>
                      </a:extLst>
                    </a:gridCol>
                    <a:gridCol w="1013222">
                      <a:extLst>
                        <a:ext uri="{9D8B030D-6E8A-4147-A177-3AD203B41FA5}">
                          <a16:colId xmlns:a16="http://schemas.microsoft.com/office/drawing/2014/main" val="1746123975"/>
                        </a:ext>
                      </a:extLst>
                    </a:gridCol>
                    <a:gridCol w="1013222">
                      <a:extLst>
                        <a:ext uri="{9D8B030D-6E8A-4147-A177-3AD203B41FA5}">
                          <a16:colId xmlns:a16="http://schemas.microsoft.com/office/drawing/2014/main" val="1928550320"/>
                        </a:ext>
                      </a:extLst>
                    </a:gridCol>
                    <a:gridCol w="1013222">
                      <a:extLst>
                        <a:ext uri="{9D8B030D-6E8A-4147-A177-3AD203B41FA5}">
                          <a16:colId xmlns:a16="http://schemas.microsoft.com/office/drawing/2014/main" val="1201182110"/>
                        </a:ext>
                      </a:extLst>
                    </a:gridCol>
                    <a:gridCol w="337741">
                      <a:extLst>
                        <a:ext uri="{9D8B030D-6E8A-4147-A177-3AD203B41FA5}">
                          <a16:colId xmlns:a16="http://schemas.microsoft.com/office/drawing/2014/main" val="21630368"/>
                        </a:ext>
                      </a:extLst>
                    </a:gridCol>
                    <a:gridCol w="1013222">
                      <a:extLst>
                        <a:ext uri="{9D8B030D-6E8A-4147-A177-3AD203B41FA5}">
                          <a16:colId xmlns:a16="http://schemas.microsoft.com/office/drawing/2014/main" val="447476720"/>
                        </a:ext>
                      </a:extLst>
                    </a:gridCol>
                    <a:gridCol w="1566850">
                      <a:extLst>
                        <a:ext uri="{9D8B030D-6E8A-4147-A177-3AD203B41FA5}">
                          <a16:colId xmlns:a16="http://schemas.microsoft.com/office/drawing/2014/main" val="1452685982"/>
                        </a:ext>
                      </a:extLst>
                    </a:gridCol>
                    <a:gridCol w="1566850">
                      <a:extLst>
                        <a:ext uri="{9D8B030D-6E8A-4147-A177-3AD203B41FA5}">
                          <a16:colId xmlns:a16="http://schemas.microsoft.com/office/drawing/2014/main" val="326633568"/>
                        </a:ext>
                      </a:extLst>
                    </a:gridCol>
                  </a:tblGrid>
                  <a:tr h="828000"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CA" sz="3600" b="1" baseline="300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(…)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3600" b="1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𝑹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6D2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𝑹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6D2C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79488229"/>
                      </a:ext>
                    </a:extLst>
                  </a:tr>
                  <a:tr h="8280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(…)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A" sz="32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A" sz="3200" b="1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fr-CA" sz="3200" b="1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fr-CA" sz="3200" b="1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fr-CA" sz="3200" b="1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𝟔𝟐𝟓</m:t>
                                </m:r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6D2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0.501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6D2C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8709484"/>
                      </a:ext>
                    </a:extLst>
                  </a:tr>
                  <a:tr h="828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(…)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1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0.375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6D2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0.785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6D2C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26847588"/>
                      </a:ext>
                    </a:extLst>
                  </a:tr>
                  <a:tr h="828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(…)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1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0.375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6D2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0.785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6D2C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13306357"/>
                      </a:ext>
                    </a:extLst>
                  </a:tr>
                  <a:tr h="828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(…)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1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0.375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6D2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0.785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6D2C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06098809"/>
                      </a:ext>
                    </a:extLst>
                  </a:tr>
                  <a:tr h="828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(…)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0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A" sz="3200" b="1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fr-CA" sz="3200" b="1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fr-CA" sz="3200" b="1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fr-CA" sz="3200" b="1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𝟔𝟐𝟓</m:t>
                                </m:r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6D2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0.501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6D2C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7885907"/>
                      </a:ext>
                    </a:extLst>
                  </a:tr>
                  <a:tr h="828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𝟔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𝟔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𝟔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𝟔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(…)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𝟔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A" sz="32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A" sz="3200" b="1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fr-CA" sz="3200" b="1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fr-CA" sz="3200" b="1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fr-CA" sz="3200" b="1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𝟔𝟐𝟓</m:t>
                                </m:r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6D2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0.572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6D2C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83198527"/>
                      </a:ext>
                    </a:extLst>
                  </a:tr>
                  <a:tr h="828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𝟕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𝟕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𝟕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𝟕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(…)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𝟕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A" sz="32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0.375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6D2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0.572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6D2C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9932453"/>
                      </a:ext>
                    </a:extLst>
                  </a:tr>
                  <a:tr h="828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𝟖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𝟖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𝟖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(…)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𝟖</m:t>
                                    </m:r>
                                  </m:sub>
                                  <m:sup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  <m:r>
                                      <a:rPr lang="fr-CA" sz="32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CA" sz="32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0.375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6D2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0.501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6D2C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4496351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" name="Table 13">
                <a:extLst>
                  <a:ext uri="{FF2B5EF4-FFF2-40B4-BE49-F238E27FC236}">
                    <a16:creationId xmlns:a16="http://schemas.microsoft.com/office/drawing/2014/main" id="{964054AC-2A61-4616-A42E-C206BED1DAC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34404449"/>
                  </p:ext>
                </p:extLst>
              </p:nvPr>
            </p:nvGraphicFramePr>
            <p:xfrm>
              <a:off x="0" y="11490960"/>
              <a:ext cx="9550773" cy="7452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013222">
                      <a:extLst>
                        <a:ext uri="{9D8B030D-6E8A-4147-A177-3AD203B41FA5}">
                          <a16:colId xmlns:a16="http://schemas.microsoft.com/office/drawing/2014/main" val="526581103"/>
                        </a:ext>
                      </a:extLst>
                    </a:gridCol>
                    <a:gridCol w="1013222">
                      <a:extLst>
                        <a:ext uri="{9D8B030D-6E8A-4147-A177-3AD203B41FA5}">
                          <a16:colId xmlns:a16="http://schemas.microsoft.com/office/drawing/2014/main" val="63472524"/>
                        </a:ext>
                      </a:extLst>
                    </a:gridCol>
                    <a:gridCol w="1013222">
                      <a:extLst>
                        <a:ext uri="{9D8B030D-6E8A-4147-A177-3AD203B41FA5}">
                          <a16:colId xmlns:a16="http://schemas.microsoft.com/office/drawing/2014/main" val="1746123975"/>
                        </a:ext>
                      </a:extLst>
                    </a:gridCol>
                    <a:gridCol w="1013222">
                      <a:extLst>
                        <a:ext uri="{9D8B030D-6E8A-4147-A177-3AD203B41FA5}">
                          <a16:colId xmlns:a16="http://schemas.microsoft.com/office/drawing/2014/main" val="1928550320"/>
                        </a:ext>
                      </a:extLst>
                    </a:gridCol>
                    <a:gridCol w="1013222">
                      <a:extLst>
                        <a:ext uri="{9D8B030D-6E8A-4147-A177-3AD203B41FA5}">
                          <a16:colId xmlns:a16="http://schemas.microsoft.com/office/drawing/2014/main" val="1201182110"/>
                        </a:ext>
                      </a:extLst>
                    </a:gridCol>
                    <a:gridCol w="337741">
                      <a:extLst>
                        <a:ext uri="{9D8B030D-6E8A-4147-A177-3AD203B41FA5}">
                          <a16:colId xmlns:a16="http://schemas.microsoft.com/office/drawing/2014/main" val="21630368"/>
                        </a:ext>
                      </a:extLst>
                    </a:gridCol>
                    <a:gridCol w="1013222">
                      <a:extLst>
                        <a:ext uri="{9D8B030D-6E8A-4147-A177-3AD203B41FA5}">
                          <a16:colId xmlns:a16="http://schemas.microsoft.com/office/drawing/2014/main" val="447476720"/>
                        </a:ext>
                      </a:extLst>
                    </a:gridCol>
                    <a:gridCol w="1566850">
                      <a:extLst>
                        <a:ext uri="{9D8B030D-6E8A-4147-A177-3AD203B41FA5}">
                          <a16:colId xmlns:a16="http://schemas.microsoft.com/office/drawing/2014/main" val="1452685982"/>
                        </a:ext>
                      </a:extLst>
                    </a:gridCol>
                    <a:gridCol w="1566850">
                      <a:extLst>
                        <a:ext uri="{9D8B030D-6E8A-4147-A177-3AD203B41FA5}">
                          <a16:colId xmlns:a16="http://schemas.microsoft.com/office/drawing/2014/main" val="326633568"/>
                        </a:ext>
                      </a:extLst>
                    </a:gridCol>
                  </a:tblGrid>
                  <a:tr h="828000"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9"/>
                          <a:stretch>
                            <a:fillRect l="-102410" t="-2941" r="-747590" b="-8080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9"/>
                          <a:stretch>
                            <a:fillRect l="-201198" t="-2941" r="-643114" b="-8080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9"/>
                          <a:stretch>
                            <a:fillRect l="-303012" t="-2941" r="-546988" b="-8080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9"/>
                          <a:stretch>
                            <a:fillRect l="-403012" t="-2941" r="-446988" b="-8080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9"/>
                          <a:stretch>
                            <a:fillRect l="-536747" t="-2941" r="-313253" b="-8080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9"/>
                          <a:stretch>
                            <a:fillRect l="-411284" t="-2941" r="-102335" b="-8080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9"/>
                          <a:stretch>
                            <a:fillRect l="-511284" t="-2941" r="-2335" b="-80808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79488229"/>
                      </a:ext>
                    </a:extLst>
                  </a:tr>
                  <a:tr h="8280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9"/>
                          <a:stretch>
                            <a:fillRect l="-2410" t="-102941" r="-847590" b="-7080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9"/>
                          <a:stretch>
                            <a:fillRect l="-102410" t="-102941" r="-747590" b="-7080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9"/>
                          <a:stretch>
                            <a:fillRect l="-201198" t="-102941" r="-643114" b="-7080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9"/>
                          <a:stretch>
                            <a:fillRect l="-303012" t="-102941" r="-546988" b="-7080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9"/>
                          <a:stretch>
                            <a:fillRect l="-403012" t="-102941" r="-446988" b="-7080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9"/>
                          <a:stretch>
                            <a:fillRect l="-536747" t="-102941" r="-313253" b="-7080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9"/>
                          <a:stretch>
                            <a:fillRect l="-411284" t="-102941" r="-102335" b="-7080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0.501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6D2C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8709484"/>
                      </a:ext>
                    </a:extLst>
                  </a:tr>
                  <a:tr h="8280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9"/>
                          <a:stretch>
                            <a:fillRect l="-2410" t="-202941" r="-847590" b="-6080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9"/>
                          <a:stretch>
                            <a:fillRect l="-102410" t="-202941" r="-747590" b="-6080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9"/>
                          <a:stretch>
                            <a:fillRect l="-201198" t="-202941" r="-643114" b="-6080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9"/>
                          <a:stretch>
                            <a:fillRect l="-303012" t="-202941" r="-546988" b="-6080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9"/>
                          <a:stretch>
                            <a:fillRect l="-403012" t="-202941" r="-446988" b="-6080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1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0.375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6D2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0.785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6D2C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26847588"/>
                      </a:ext>
                    </a:extLst>
                  </a:tr>
                  <a:tr h="8280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9"/>
                          <a:stretch>
                            <a:fillRect l="-2410" t="-302941" r="-847590" b="-5080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9"/>
                          <a:stretch>
                            <a:fillRect l="-102410" t="-302941" r="-747590" b="-5080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9"/>
                          <a:stretch>
                            <a:fillRect l="-201198" t="-302941" r="-643114" b="-5080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9"/>
                          <a:stretch>
                            <a:fillRect l="-303012" t="-302941" r="-546988" b="-5080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9"/>
                          <a:stretch>
                            <a:fillRect l="-403012" t="-302941" r="-446988" b="-5080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1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0.375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6D2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0.785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6D2C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13306357"/>
                      </a:ext>
                    </a:extLst>
                  </a:tr>
                  <a:tr h="8280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9"/>
                          <a:stretch>
                            <a:fillRect l="-2410" t="-405926" r="-847590" b="-4118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9"/>
                          <a:stretch>
                            <a:fillRect l="-102410" t="-405926" r="-747590" b="-4118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9"/>
                          <a:stretch>
                            <a:fillRect l="-201198" t="-405926" r="-643114" b="-4118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9"/>
                          <a:stretch>
                            <a:fillRect l="-303012" t="-405926" r="-546988" b="-4118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9"/>
                          <a:stretch>
                            <a:fillRect l="-403012" t="-405926" r="-446988" b="-4118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1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0.375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6D2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0.785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6D2C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06098809"/>
                      </a:ext>
                    </a:extLst>
                  </a:tr>
                  <a:tr h="8280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9"/>
                          <a:stretch>
                            <a:fillRect l="-2410" t="-502206" r="-847590" b="-3088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9"/>
                          <a:stretch>
                            <a:fillRect l="-102410" t="-502206" r="-747590" b="-3088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9"/>
                          <a:stretch>
                            <a:fillRect l="-201198" t="-502206" r="-643114" b="-3088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9"/>
                          <a:stretch>
                            <a:fillRect l="-303012" t="-502206" r="-546988" b="-3088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9"/>
                          <a:stretch>
                            <a:fillRect l="-403012" t="-502206" r="-446988" b="-3088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0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9"/>
                          <a:stretch>
                            <a:fillRect l="-411284" t="-502206" r="-102335" b="-3088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0.501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6D2C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7885907"/>
                      </a:ext>
                    </a:extLst>
                  </a:tr>
                  <a:tr h="8280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9"/>
                          <a:stretch>
                            <a:fillRect l="-2410" t="-602206" r="-847590" b="-2088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9"/>
                          <a:stretch>
                            <a:fillRect l="-102410" t="-602206" r="-747590" b="-2088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9"/>
                          <a:stretch>
                            <a:fillRect l="-201198" t="-602206" r="-643114" b="-2088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9"/>
                          <a:stretch>
                            <a:fillRect l="-303012" t="-602206" r="-546988" b="-2088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9"/>
                          <a:stretch>
                            <a:fillRect l="-403012" t="-602206" r="-446988" b="-2088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9"/>
                          <a:stretch>
                            <a:fillRect l="-536747" t="-602206" r="-313253" b="-2088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9"/>
                          <a:stretch>
                            <a:fillRect l="-411284" t="-602206" r="-102335" b="-2088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0.572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6D2C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83198527"/>
                      </a:ext>
                    </a:extLst>
                  </a:tr>
                  <a:tr h="8280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9"/>
                          <a:stretch>
                            <a:fillRect l="-2410" t="-702206" r="-847590" b="-1088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9"/>
                          <a:stretch>
                            <a:fillRect l="-102410" t="-702206" r="-747590" b="-1088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9"/>
                          <a:stretch>
                            <a:fillRect l="-201198" t="-702206" r="-643114" b="-1088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9"/>
                          <a:stretch>
                            <a:fillRect l="-303012" t="-702206" r="-546988" b="-1088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9"/>
                          <a:stretch>
                            <a:fillRect l="-403012" t="-702206" r="-446988" b="-1088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9"/>
                          <a:stretch>
                            <a:fillRect l="-536747" t="-702206" r="-313253" b="-1088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0.375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6D2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0.572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6D2C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9932453"/>
                      </a:ext>
                    </a:extLst>
                  </a:tr>
                  <a:tr h="8280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9"/>
                          <a:stretch>
                            <a:fillRect l="-2410" t="-802206" r="-847590" b="-88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9"/>
                          <a:stretch>
                            <a:fillRect l="-102410" t="-802206" r="-747590" b="-88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9"/>
                          <a:stretch>
                            <a:fillRect l="-201198" t="-802206" r="-643114" b="-88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9"/>
                          <a:stretch>
                            <a:fillRect l="-303012" t="-802206" r="-546988" b="-88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9"/>
                          <a:stretch>
                            <a:fillRect l="-403012" t="-802206" r="-446988" b="-88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9"/>
                          <a:stretch>
                            <a:fillRect l="-536747" t="-802206" r="-313253" b="-88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0.375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6D2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0.501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6D2C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4496351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036F17A2-635D-4397-9949-28660DD8BE68}"/>
                  </a:ext>
                </a:extLst>
              </p:cNvPr>
              <p:cNvSpPr/>
              <p:nvPr/>
            </p:nvSpPr>
            <p:spPr>
              <a:xfrm>
                <a:off x="1728029" y="6542953"/>
                <a:ext cx="1402948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sz="3600" i="1">
                          <a:latin typeface="Cambria Math" panose="02040503050406030204" pitchFamily="18" charset="0"/>
                        </a:rPr>
                        <m:t>0.785</m:t>
                      </m:r>
                    </m:oMath>
                  </m:oMathPara>
                </a14:m>
                <a:endParaRPr lang="fr-CA" sz="36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036F17A2-635D-4397-9949-28660DD8BE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8029" y="6542953"/>
                <a:ext cx="1402948" cy="64633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BCF6E170-8929-4AD1-BAAA-1BD1A9F0BE71}"/>
                  </a:ext>
                </a:extLst>
              </p:cNvPr>
              <p:cNvSpPr/>
              <p:nvPr/>
            </p:nvSpPr>
            <p:spPr>
              <a:xfrm>
                <a:off x="4376296" y="9659717"/>
                <a:ext cx="1402948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sz="3600" i="1" smtClean="0">
                          <a:latin typeface="Cambria Math" panose="02040503050406030204" pitchFamily="18" charset="0"/>
                        </a:rPr>
                        <m:t>0.</m:t>
                      </m:r>
                      <m:r>
                        <a:rPr lang="fr-CA" sz="3600" b="0" i="1" smtClean="0">
                          <a:latin typeface="Cambria Math" panose="02040503050406030204" pitchFamily="18" charset="0"/>
                        </a:rPr>
                        <m:t>572</m:t>
                      </m:r>
                    </m:oMath>
                  </m:oMathPara>
                </a14:m>
                <a:endParaRPr lang="fr-CA" sz="3600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BCF6E170-8929-4AD1-BAAA-1BD1A9F0BE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6296" y="9659717"/>
                <a:ext cx="1402948" cy="64633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EEEBD635-9474-4666-B1B2-02B790AD2753}"/>
                  </a:ext>
                </a:extLst>
              </p:cNvPr>
              <p:cNvSpPr/>
              <p:nvPr/>
            </p:nvSpPr>
            <p:spPr>
              <a:xfrm>
                <a:off x="10169913" y="9659717"/>
                <a:ext cx="1402948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sz="3600" i="1" smtClean="0">
                          <a:latin typeface="Cambria Math" panose="02040503050406030204" pitchFamily="18" charset="0"/>
                        </a:rPr>
                        <m:t>0.</m:t>
                      </m:r>
                      <m:r>
                        <a:rPr lang="fr-CA" sz="3600" b="0" i="1" smtClean="0">
                          <a:latin typeface="Cambria Math" panose="02040503050406030204" pitchFamily="18" charset="0"/>
                        </a:rPr>
                        <m:t>358</m:t>
                      </m:r>
                    </m:oMath>
                  </m:oMathPara>
                </a14:m>
                <a:endParaRPr lang="fr-CA" sz="3600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EEEBD635-9474-4666-B1B2-02B790AD27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69913" y="9659717"/>
                <a:ext cx="1402948" cy="64633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val 5">
            <a:extLst>
              <a:ext uri="{FF2B5EF4-FFF2-40B4-BE49-F238E27FC236}">
                <a16:creationId xmlns:a16="http://schemas.microsoft.com/office/drawing/2014/main" id="{C87606E2-D67F-40F9-B332-70BA285116B4}"/>
              </a:ext>
            </a:extLst>
          </p:cNvPr>
          <p:cNvSpPr/>
          <p:nvPr/>
        </p:nvSpPr>
        <p:spPr>
          <a:xfrm>
            <a:off x="401004" y="5052406"/>
            <a:ext cx="707886" cy="70788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4000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FF771CB-BF04-4BDA-8B56-96BA4805DD22}"/>
              </a:ext>
            </a:extLst>
          </p:cNvPr>
          <p:cNvSpPr/>
          <p:nvPr/>
        </p:nvSpPr>
        <p:spPr>
          <a:xfrm>
            <a:off x="3396173" y="7734837"/>
            <a:ext cx="707886" cy="70788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4000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1F064D3-3BCA-4864-93C4-7CCB39E29529}"/>
              </a:ext>
            </a:extLst>
          </p:cNvPr>
          <p:cNvSpPr/>
          <p:nvPr/>
        </p:nvSpPr>
        <p:spPr>
          <a:xfrm>
            <a:off x="9196830" y="7995656"/>
            <a:ext cx="707886" cy="70788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4000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02702F3-D626-4CB5-9C49-FCD5E65DCD83}"/>
              </a:ext>
            </a:extLst>
          </p:cNvPr>
          <p:cNvSpPr/>
          <p:nvPr/>
        </p:nvSpPr>
        <p:spPr>
          <a:xfrm>
            <a:off x="9904716" y="13137831"/>
            <a:ext cx="707886" cy="70788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4000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4EA8AB95-6814-487A-AB81-4070A5CD39C1}"/>
              </a:ext>
            </a:extLst>
          </p:cNvPr>
          <p:cNvSpPr/>
          <p:nvPr/>
        </p:nvSpPr>
        <p:spPr>
          <a:xfrm>
            <a:off x="9904716" y="14005942"/>
            <a:ext cx="707886" cy="70788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4000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55FF6AC0-02E0-4DB8-A57F-CFE24A85272D}"/>
              </a:ext>
            </a:extLst>
          </p:cNvPr>
          <p:cNvSpPr/>
          <p:nvPr/>
        </p:nvSpPr>
        <p:spPr>
          <a:xfrm>
            <a:off x="9910278" y="14863017"/>
            <a:ext cx="707886" cy="70788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4000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3C1E60CB-2457-4752-9240-B95CE6AA3A73}"/>
              </a:ext>
            </a:extLst>
          </p:cNvPr>
          <p:cNvSpPr/>
          <p:nvPr/>
        </p:nvSpPr>
        <p:spPr>
          <a:xfrm>
            <a:off x="9907410" y="16505588"/>
            <a:ext cx="707886" cy="70788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4000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4A9AEB70-2B08-4D83-915D-A30D36C2CA09}"/>
              </a:ext>
            </a:extLst>
          </p:cNvPr>
          <p:cNvSpPr/>
          <p:nvPr/>
        </p:nvSpPr>
        <p:spPr>
          <a:xfrm>
            <a:off x="9916950" y="17377691"/>
            <a:ext cx="707886" cy="70788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4000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5DA5CA93-CB1B-416C-9D5A-CB8A41870434}"/>
              </a:ext>
            </a:extLst>
          </p:cNvPr>
          <p:cNvSpPr/>
          <p:nvPr/>
        </p:nvSpPr>
        <p:spPr>
          <a:xfrm>
            <a:off x="9904716" y="12247511"/>
            <a:ext cx="707886" cy="70788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4000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43249764-2E8B-4C64-B263-DFD3BF590766}"/>
              </a:ext>
            </a:extLst>
          </p:cNvPr>
          <p:cNvSpPr/>
          <p:nvPr/>
        </p:nvSpPr>
        <p:spPr>
          <a:xfrm>
            <a:off x="9916950" y="15691817"/>
            <a:ext cx="707886" cy="70788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4000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26761C7B-3118-42FE-B994-D5EE41A486B4}"/>
              </a:ext>
            </a:extLst>
          </p:cNvPr>
          <p:cNvSpPr/>
          <p:nvPr/>
        </p:nvSpPr>
        <p:spPr>
          <a:xfrm>
            <a:off x="9904716" y="18191462"/>
            <a:ext cx="707886" cy="70788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4000" dirty="0">
                <a:solidFill>
                  <a:schemeClr val="tx1"/>
                </a:solidFill>
              </a:rPr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345957466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0" y="-707887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b="1" dirty="0"/>
              <a:t>4. BOOSTING DE GRADIENT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D070C8-6D50-4FFE-902F-2C89A0E81EDD}"/>
              </a:ext>
            </a:extLst>
          </p:cNvPr>
          <p:cNvSpPr txBox="1"/>
          <p:nvPr/>
        </p:nvSpPr>
        <p:spPr>
          <a:xfrm>
            <a:off x="0" y="-3038"/>
            <a:ext cx="12192000" cy="12403395"/>
          </a:xfrm>
          <a:prstGeom prst="rect">
            <a:avLst/>
          </a:prstGeom>
          <a:noFill/>
          <a:ln w="76200">
            <a:noFill/>
          </a:ln>
        </p:spPr>
        <p:txBody>
          <a:bodyPr wrap="square" rtlCol="0">
            <a:spAutoFit/>
          </a:bodyPr>
          <a:lstStyle/>
          <a:p>
            <a:r>
              <a:rPr lang="fr-CA" sz="4000" dirty="0"/>
              <a:t>On ajouterait ainsi les contributions de tous les arbres, de manière à obtenir une prédiction finale pour chaque nouvel exemple, de la forme :</a:t>
            </a:r>
          </a:p>
          <a:p>
            <a:endParaRPr lang="fr-CA" sz="4000" dirty="0"/>
          </a:p>
          <a:p>
            <a:endParaRPr lang="fr-CA" sz="4000" dirty="0"/>
          </a:p>
          <a:p>
            <a:endParaRPr lang="fr-CA" sz="4000" dirty="0"/>
          </a:p>
          <a:p>
            <a:r>
              <a:rPr lang="fr-CA" sz="4000" dirty="0"/>
              <a:t>Le </a:t>
            </a:r>
            <a:r>
              <a:rPr lang="fr-CA" sz="4000" b="1" dirty="0"/>
              <a:t>nombre d’arbres de décisions </a:t>
            </a:r>
            <a:r>
              <a:rPr lang="fr-CA" sz="4000" dirty="0"/>
              <a:t>dans la séquence constitue un </a:t>
            </a:r>
            <a:r>
              <a:rPr lang="fr-CA" sz="4000" b="1" dirty="0"/>
              <a:t>hyperparamètre</a:t>
            </a:r>
            <a:r>
              <a:rPr lang="fr-CA" sz="4000" dirty="0"/>
              <a:t>.</a:t>
            </a:r>
          </a:p>
          <a:p>
            <a:endParaRPr lang="fr-CA" sz="4000" dirty="0"/>
          </a:p>
          <a:p>
            <a:r>
              <a:rPr lang="fr-CA" sz="4000" dirty="0"/>
              <a:t>Aussi, la </a:t>
            </a:r>
            <a:r>
              <a:rPr lang="fr-CA" sz="4000" b="1" dirty="0"/>
              <a:t>vitesse d’apprentissage</a:t>
            </a:r>
            <a:r>
              <a:rPr lang="fr-CA" sz="4000" dirty="0"/>
              <a:t> constitue un </a:t>
            </a:r>
            <a:br>
              <a:rPr lang="fr-CA" sz="4000" dirty="0"/>
            </a:br>
            <a:r>
              <a:rPr lang="fr-CA" sz="4000" dirty="0"/>
              <a:t>autre </a:t>
            </a:r>
            <a:r>
              <a:rPr lang="fr-CA" sz="4000" b="1" dirty="0"/>
              <a:t>hyperparamètre</a:t>
            </a:r>
            <a:r>
              <a:rPr lang="fr-CA" sz="4000" dirty="0"/>
              <a:t>.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fr-CA" sz="4000" dirty="0"/>
              <a:t>On ne veut pas prédire parfaitement chaque classe, car on ne souhaite pas que la variance du modèle soit trop élevée.</a:t>
            </a:r>
          </a:p>
          <a:p>
            <a:endParaRPr lang="fr-CA" sz="4000" dirty="0"/>
          </a:p>
          <a:p>
            <a:r>
              <a:rPr lang="fr-CA" sz="4000" dirty="0"/>
              <a:t>La </a:t>
            </a:r>
            <a:r>
              <a:rPr lang="fr-CA" sz="4000" b="1" dirty="0"/>
              <a:t>profondeur maximale </a:t>
            </a:r>
            <a:r>
              <a:rPr lang="fr-CA" sz="4000" dirty="0"/>
              <a:t>de chaque arbre est également un </a:t>
            </a:r>
            <a:r>
              <a:rPr lang="fr-CA" sz="4000" b="1" dirty="0"/>
              <a:t>hyperparamètre</a:t>
            </a:r>
            <a:r>
              <a:rPr lang="fr-CA" sz="4000" dirty="0"/>
              <a:t> important.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fr-CA" sz="4000" dirty="0"/>
              <a:t>On souhaite construire un modèle avec un faible biais, mais on souhaite maintenir la variance faible. Chaque arbre est donc peu profond.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DCB652E0-0295-42E5-9D95-AEE71E3CE26F}"/>
                  </a:ext>
                </a:extLst>
              </p:cNvPr>
              <p:cNvSpPr/>
              <p:nvPr/>
            </p:nvSpPr>
            <p:spPr>
              <a:xfrm>
                <a:off x="0" y="2086094"/>
                <a:ext cx="12192000" cy="7078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sz="4000" i="1" smtClean="0">
                          <a:latin typeface="Cambria Math" panose="02040503050406030204" pitchFamily="18" charset="0"/>
                        </a:rPr>
                        <m:t>𝑃𝑟</m:t>
                      </m:r>
                      <m:r>
                        <a:rPr lang="fr-CA" sz="4000" i="1" smtClean="0">
                          <a:latin typeface="Cambria Math" panose="02040503050406030204" pitchFamily="18" charset="0"/>
                        </a:rPr>
                        <m:t>é</m:t>
                      </m:r>
                      <m:r>
                        <a:rPr lang="fr-CA" sz="4000" i="1" smtClean="0">
                          <a:latin typeface="Cambria Math" panose="02040503050406030204" pitchFamily="18" charset="0"/>
                        </a:rPr>
                        <m:t>𝑑𝑖𝑐𝑡𝑖𝑜𝑛</m:t>
                      </m:r>
                      <m:r>
                        <a:rPr lang="fr-CA" sz="4000" i="1" smtClean="0">
                          <a:latin typeface="Cambria Math" panose="02040503050406030204" pitchFamily="18" charset="0"/>
                        </a:rPr>
                        <m:t>=0.625+0.1</m:t>
                      </m:r>
                      <m:d>
                        <m:dPr>
                          <m:ctrlPr>
                            <a:rPr lang="fr-CA" sz="4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1.600</m:t>
                          </m:r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+…+…</m:t>
                          </m:r>
                        </m:e>
                      </m:d>
                      <m:r>
                        <a:rPr lang="fr-CA" sz="4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CA" sz="40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fr-CA" sz="40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DCB652E0-0295-42E5-9D95-AEE71E3CE2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086094"/>
                <a:ext cx="12192000" cy="70788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597870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0" y="-707887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b="1" dirty="0"/>
              <a:t>4. BOOSTING DE GRADIENT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5D070C8-6D50-4FFE-902F-2C89A0E81EDD}"/>
                  </a:ext>
                </a:extLst>
              </p:cNvPr>
              <p:cNvSpPr txBox="1"/>
              <p:nvPr/>
            </p:nvSpPr>
            <p:spPr>
              <a:xfrm>
                <a:off x="0" y="-3038"/>
                <a:ext cx="12192000" cy="7478970"/>
              </a:xfrm>
              <a:prstGeom prst="rect">
                <a:avLst/>
              </a:prstGeom>
              <a:noFill/>
              <a:ln w="76200"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CA" sz="4000" dirty="0"/>
                  <a:t>Notons que les méthodes de </a:t>
                </a:r>
                <a:r>
                  <a:rPr lang="fr-CA" sz="4000" dirty="0" err="1"/>
                  <a:t>boosting</a:t>
                </a:r>
                <a:r>
                  <a:rPr lang="fr-CA" sz="4000" dirty="0"/>
                  <a:t> (incluant le gradient </a:t>
                </a:r>
                <a:r>
                  <a:rPr lang="fr-CA" sz="4000" dirty="0" err="1"/>
                  <a:t>boosting</a:t>
                </a:r>
                <a:r>
                  <a:rPr lang="fr-CA" sz="4000" dirty="0"/>
                  <a:t>) peuvent être utilisées tant dans un contexte de classification que dans un contexte de régression.</a:t>
                </a:r>
              </a:p>
              <a:p>
                <a:endParaRPr lang="fr-CA" sz="4000" dirty="0"/>
              </a:p>
              <a:p>
                <a:r>
                  <a:rPr lang="fr-CA" sz="4000" dirty="0"/>
                  <a:t>Dans le contexte de régression :</a:t>
                </a:r>
              </a:p>
              <a:p>
                <a:pPr marL="571500" indent="-571500">
                  <a:buFont typeface="Wingdings" panose="05000000000000000000" pitchFamily="2" charset="2"/>
                  <a:buChar char="Ø"/>
                </a:pPr>
                <a:r>
                  <a:rPr lang="fr-CA" sz="4000" dirty="0"/>
                  <a:t>La première feuille correspond à la moyenne de </a:t>
                </a:r>
                <a14:m>
                  <m:oMath xmlns:m="http://schemas.openxmlformats.org/officeDocument/2006/math">
                    <m:r>
                      <a:rPr lang="fr-CA" sz="4000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fr-CA" sz="4000" dirty="0"/>
                  <a:t>.</a:t>
                </a:r>
              </a:p>
              <a:p>
                <a:pPr marL="571500" indent="-571500">
                  <a:buFont typeface="Wingdings" panose="05000000000000000000" pitchFamily="2" charset="2"/>
                  <a:buChar char="Ø"/>
                </a:pPr>
                <a:r>
                  <a:rPr lang="fr-CA" sz="4000" dirty="0"/>
                  <a:t>Les résiduels correspondent à la somme des carrés de l’erreur (comme dans le cas d’une régression linéaire).</a:t>
                </a:r>
              </a:p>
              <a:p>
                <a:pPr marL="571500" indent="-571500">
                  <a:buFont typeface="Wingdings" panose="05000000000000000000" pitchFamily="2" charset="2"/>
                  <a:buChar char="Ø"/>
                </a:pPr>
                <a:endParaRPr lang="fr-CA" sz="4000" dirty="0"/>
              </a:p>
              <a:p>
                <a:r>
                  <a:rPr lang="fr-CA" sz="4000" dirty="0"/>
                  <a:t>Essayons un exemple de classification avec </a:t>
                </a:r>
                <a:r>
                  <a:rPr lang="fr-CA" sz="4000" dirty="0" err="1"/>
                  <a:t>boosting</a:t>
                </a:r>
                <a:r>
                  <a:rPr lang="fr-CA" sz="4000" dirty="0"/>
                  <a:t> de gradient dans </a:t>
                </a:r>
                <a:r>
                  <a:rPr lang="fr-CA" sz="4000" dirty="0" err="1"/>
                  <a:t>Scikit</a:t>
                </a:r>
                <a:r>
                  <a:rPr lang="fr-CA" sz="4000" dirty="0"/>
                  <a:t> </a:t>
                </a:r>
                <a:r>
                  <a:rPr lang="fr-CA" sz="4000" dirty="0" err="1"/>
                  <a:t>Learn</a:t>
                </a:r>
                <a:r>
                  <a:rPr lang="fr-CA" sz="4000" dirty="0"/>
                  <a:t>.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5D070C8-6D50-4FFE-902F-2C89A0E81E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-3038"/>
                <a:ext cx="12192000" cy="7478970"/>
              </a:xfrm>
              <a:prstGeom prst="rect">
                <a:avLst/>
              </a:prstGeom>
              <a:blipFill>
                <a:blip r:embed="rId3"/>
                <a:stretch>
                  <a:fillRect l="-1750" t="-1468" b="-2610"/>
                </a:stretch>
              </a:blipFill>
              <a:ln w="76200">
                <a:noFill/>
              </a:ln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834178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0" y="-707887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b="1" dirty="0"/>
              <a:t>1. MACHINES À VECTEURS DE SUPPORT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E6B5873-081D-4DC7-8B0F-202256DDFDB0}"/>
                  </a:ext>
                </a:extLst>
              </p:cNvPr>
              <p:cNvSpPr txBox="1"/>
              <p:nvPr/>
            </p:nvSpPr>
            <p:spPr>
              <a:xfrm>
                <a:off x="0" y="-1"/>
                <a:ext cx="12192000" cy="10582384"/>
              </a:xfrm>
              <a:prstGeom prst="rect">
                <a:avLst/>
              </a:prstGeom>
              <a:noFill/>
              <a:ln w="76200"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CA" sz="4000" dirty="0"/>
                  <a:t>Or, si on peut intuitivement interpréter la régression logistique comme une prédiction en termes de probabilités…</a:t>
                </a:r>
              </a:p>
              <a:p>
                <a:pPr marL="571500" indent="-571500">
                  <a:buFont typeface="Wingdings" panose="05000000000000000000" pitchFamily="2" charset="2"/>
                  <a:buChar char="Ø"/>
                </a:pPr>
                <a:r>
                  <a:rPr lang="fr-CA" sz="4000" dirty="0"/>
                  <a:t>…les machines à vecteurs de support ont une interprétation plus intuitive en termes géométriques.</a:t>
                </a:r>
                <a:endParaRPr lang="fr-CA" sz="3600" dirty="0"/>
              </a:p>
              <a:p>
                <a:endParaRPr lang="fr-CA" sz="4000" dirty="0"/>
              </a:p>
              <a:p>
                <a:r>
                  <a:rPr lang="fr-CA" sz="4000" dirty="0"/>
                  <a:t>On revient avec une forme de modèle linéaire plus classique, soit, une frontière linéaire, avec une équation similaire à 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CA" sz="4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4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fr-CA" sz="4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fr-CA" sz="40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CA" sz="4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4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fr-CA" sz="4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sSup>
                        <m:sSupPr>
                          <m:ctrlPr>
                            <a:rPr lang="fr-CA" sz="40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CA" sz="40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fr-CA" sz="4000" b="1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CA" sz="4000" b="1" i="1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fr-CA" sz="4000" b="1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fr-CA" sz="40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CA" sz="4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4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fr-CA" sz="4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sSup>
                        <m:sSupPr>
                          <m:ctrlPr>
                            <a:rPr lang="fr-CA" sz="40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CA" sz="40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fr-CA" sz="4000" b="1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CA" sz="4000" b="1" i="1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fr-CA" sz="4000" b="1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fr-CA" sz="4000" b="1" i="1" smtClean="0">
                          <a:latin typeface="Cambria Math" panose="02040503050406030204" pitchFamily="18" charset="0"/>
                        </a:rPr>
                        <m:t>+…</m:t>
                      </m:r>
                      <m:r>
                        <a:rPr lang="fr-CA" sz="40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fr-CA" sz="40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fr-CA" sz="4000" dirty="0"/>
              </a:p>
              <a:p>
                <a:endParaRPr lang="fr-CA" sz="4000" dirty="0"/>
              </a:p>
              <a:p>
                <a:r>
                  <a:rPr lang="fr-CA" sz="4000" dirty="0"/>
                  <a:t>Toutefois, on apporte une modification. On ne veut pas simplement trouver un hyperplan qui permette de classifier les données, on veut trouver « </a:t>
                </a:r>
                <a:r>
                  <a:rPr lang="fr-CA" sz="4000" b="1" dirty="0"/>
                  <a:t>la meilleure</a:t>
                </a:r>
                <a:r>
                  <a:rPr lang="fr-CA" sz="4000" dirty="0"/>
                  <a:t> » frontière linéaire possible.</a:t>
                </a:r>
              </a:p>
              <a:p>
                <a:endParaRPr lang="fr-CA" sz="4000" dirty="0"/>
              </a:p>
              <a:p>
                <a:r>
                  <a:rPr lang="fr-CA" sz="4000" dirty="0"/>
                  <a:t>Illustrons:</a:t>
                </a:r>
                <a:endParaRPr lang="fr-CA" sz="28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E6B5873-081D-4DC7-8B0F-202256DDFD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-1"/>
                <a:ext cx="12192000" cy="10582384"/>
              </a:xfrm>
              <a:prstGeom prst="rect">
                <a:avLst/>
              </a:prstGeom>
              <a:blipFill>
                <a:blip r:embed="rId3"/>
                <a:stretch>
                  <a:fillRect l="-1750" t="-1037" b="-1498"/>
                </a:stretch>
              </a:blipFill>
              <a:ln w="76200">
                <a:noFill/>
              </a:ln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92DC4962-3261-4D95-AC56-AD9BF0213827}"/>
              </a:ext>
            </a:extLst>
          </p:cNvPr>
          <p:cNvCxnSpPr>
            <a:cxnSpLocks/>
          </p:cNvCxnSpPr>
          <p:nvPr/>
        </p:nvCxnSpPr>
        <p:spPr>
          <a:xfrm flipV="1">
            <a:off x="5644793" y="11096013"/>
            <a:ext cx="0" cy="402003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F37D3CED-828A-4A01-932C-F3AFF3356FD2}"/>
              </a:ext>
            </a:extLst>
          </p:cNvPr>
          <p:cNvCxnSpPr>
            <a:cxnSpLocks/>
          </p:cNvCxnSpPr>
          <p:nvPr/>
        </p:nvCxnSpPr>
        <p:spPr>
          <a:xfrm>
            <a:off x="4706983" y="13842412"/>
            <a:ext cx="4158488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>
            <a:extLst>
              <a:ext uri="{FF2B5EF4-FFF2-40B4-BE49-F238E27FC236}">
                <a16:creationId xmlns:a16="http://schemas.microsoft.com/office/drawing/2014/main" id="{940A8601-D73E-473A-8B2D-D1928CCCDD76}"/>
              </a:ext>
            </a:extLst>
          </p:cNvPr>
          <p:cNvSpPr/>
          <p:nvPr/>
        </p:nvSpPr>
        <p:spPr>
          <a:xfrm>
            <a:off x="5904081" y="12378270"/>
            <a:ext cx="252000" cy="252000"/>
          </a:xfrm>
          <a:prstGeom prst="ellipse">
            <a:avLst/>
          </a:prstGeom>
          <a:solidFill>
            <a:schemeClr val="bg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FBE3E340-1BC8-4949-8339-C23799EED516}"/>
                  </a:ext>
                </a:extLst>
              </p:cNvPr>
              <p:cNvSpPr txBox="1"/>
              <p:nvPr/>
            </p:nvSpPr>
            <p:spPr>
              <a:xfrm>
                <a:off x="8063527" y="13927641"/>
                <a:ext cx="1356853" cy="760593"/>
              </a:xfrm>
              <a:prstGeom prst="rect">
                <a:avLst/>
              </a:prstGeom>
              <a:noFill/>
              <a:ln w="762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CA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CA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fr-CA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</m:oMath>
                  </m:oMathPara>
                </a14:m>
                <a:endParaRPr lang="fr-CA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FBE3E340-1BC8-4949-8339-C23799EED5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3527" y="13927641"/>
                <a:ext cx="1356853" cy="76059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76200">
                <a:noFill/>
              </a:ln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88825E3E-8F0F-4F23-B13D-D825EE39DFBD}"/>
                  </a:ext>
                </a:extLst>
              </p:cNvPr>
              <p:cNvSpPr txBox="1"/>
              <p:nvPr/>
            </p:nvSpPr>
            <p:spPr>
              <a:xfrm>
                <a:off x="4464921" y="10993207"/>
                <a:ext cx="1356853" cy="733534"/>
              </a:xfrm>
              <a:prstGeom prst="rect">
                <a:avLst/>
              </a:prstGeom>
              <a:noFill/>
              <a:ln w="762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CA" sz="4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fr-CA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88825E3E-8F0F-4F23-B13D-D825EE39DF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4921" y="10993207"/>
                <a:ext cx="1356853" cy="73353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76200">
                <a:noFill/>
              </a:ln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Oval 52">
            <a:extLst>
              <a:ext uri="{FF2B5EF4-FFF2-40B4-BE49-F238E27FC236}">
                <a16:creationId xmlns:a16="http://schemas.microsoft.com/office/drawing/2014/main" id="{39249277-8B07-4265-B995-E06B00EA1151}"/>
              </a:ext>
            </a:extLst>
          </p:cNvPr>
          <p:cNvSpPr/>
          <p:nvPr/>
        </p:nvSpPr>
        <p:spPr>
          <a:xfrm>
            <a:off x="6462873" y="13323562"/>
            <a:ext cx="252000" cy="252000"/>
          </a:xfrm>
          <a:prstGeom prst="ellipse">
            <a:avLst/>
          </a:prstGeom>
          <a:solidFill>
            <a:schemeClr val="bg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5575A97A-97E3-4352-9D05-F8C9CA3F90D9}"/>
              </a:ext>
            </a:extLst>
          </p:cNvPr>
          <p:cNvSpPr/>
          <p:nvPr/>
        </p:nvSpPr>
        <p:spPr>
          <a:xfrm>
            <a:off x="6152975" y="12830428"/>
            <a:ext cx="252000" cy="252000"/>
          </a:xfrm>
          <a:prstGeom prst="ellipse">
            <a:avLst/>
          </a:prstGeom>
          <a:solidFill>
            <a:schemeClr val="bg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11FD4404-AE95-494D-9586-3C241D2935A3}"/>
              </a:ext>
            </a:extLst>
          </p:cNvPr>
          <p:cNvSpPr/>
          <p:nvPr/>
        </p:nvSpPr>
        <p:spPr>
          <a:xfrm>
            <a:off x="5778081" y="13231403"/>
            <a:ext cx="252000" cy="252000"/>
          </a:xfrm>
          <a:prstGeom prst="ellipse">
            <a:avLst/>
          </a:prstGeom>
          <a:solidFill>
            <a:schemeClr val="bg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C4398C0-03C6-4147-AD9D-9BA63DF5A726}"/>
              </a:ext>
            </a:extLst>
          </p:cNvPr>
          <p:cNvGrpSpPr/>
          <p:nvPr/>
        </p:nvGrpSpPr>
        <p:grpSpPr>
          <a:xfrm>
            <a:off x="6748205" y="11689588"/>
            <a:ext cx="211911" cy="243786"/>
            <a:chOff x="4131601" y="2884249"/>
            <a:chExt cx="171830" cy="197676"/>
          </a:xfrm>
        </p:grpSpPr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5195D1BD-4375-4548-87A4-0C25E98833C1}"/>
                </a:ext>
              </a:extLst>
            </p:cNvPr>
            <p:cNvCxnSpPr/>
            <p:nvPr/>
          </p:nvCxnSpPr>
          <p:spPr>
            <a:xfrm>
              <a:off x="4131601" y="2884250"/>
              <a:ext cx="165095" cy="197675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D7D12F53-7025-4011-B9ED-41200A6F8D7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38336" y="2884249"/>
              <a:ext cx="165095" cy="197675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AE3077B3-5603-45D7-B6B4-C85D985B43F9}"/>
              </a:ext>
            </a:extLst>
          </p:cNvPr>
          <p:cNvGrpSpPr/>
          <p:nvPr/>
        </p:nvGrpSpPr>
        <p:grpSpPr>
          <a:xfrm>
            <a:off x="7144981" y="12544577"/>
            <a:ext cx="211911" cy="243786"/>
            <a:chOff x="4131601" y="2884249"/>
            <a:chExt cx="171830" cy="197676"/>
          </a:xfrm>
        </p:grpSpPr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9B5EED42-BD10-4767-8632-3F7EBC65523E}"/>
                </a:ext>
              </a:extLst>
            </p:cNvPr>
            <p:cNvCxnSpPr/>
            <p:nvPr/>
          </p:nvCxnSpPr>
          <p:spPr>
            <a:xfrm>
              <a:off x="4131601" y="2884250"/>
              <a:ext cx="165095" cy="197675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D03DDEE7-B569-4064-A881-A313F00556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38336" y="2884249"/>
              <a:ext cx="165095" cy="197675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D190E8F8-7E4F-4337-9461-5D3AECFE9C12}"/>
              </a:ext>
            </a:extLst>
          </p:cNvPr>
          <p:cNvGrpSpPr/>
          <p:nvPr/>
        </p:nvGrpSpPr>
        <p:grpSpPr>
          <a:xfrm>
            <a:off x="7420523" y="12003439"/>
            <a:ext cx="211911" cy="243786"/>
            <a:chOff x="4131601" y="2884249"/>
            <a:chExt cx="171830" cy="197676"/>
          </a:xfrm>
        </p:grpSpPr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6E797FBE-864F-486C-87AA-3A58B5048EE8}"/>
                </a:ext>
              </a:extLst>
            </p:cNvPr>
            <p:cNvCxnSpPr/>
            <p:nvPr/>
          </p:nvCxnSpPr>
          <p:spPr>
            <a:xfrm>
              <a:off x="4131601" y="2884250"/>
              <a:ext cx="165095" cy="197675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B4A6816-949A-4F99-AF30-C3084E75F31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38336" y="2884249"/>
              <a:ext cx="165095" cy="197675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906F329D-3593-4CE0-B32E-FD46A7E01A5F}"/>
              </a:ext>
            </a:extLst>
          </p:cNvPr>
          <p:cNvGrpSpPr/>
          <p:nvPr/>
        </p:nvGrpSpPr>
        <p:grpSpPr>
          <a:xfrm>
            <a:off x="7699724" y="12728485"/>
            <a:ext cx="211911" cy="243786"/>
            <a:chOff x="4131601" y="2884249"/>
            <a:chExt cx="171830" cy="197676"/>
          </a:xfrm>
        </p:grpSpPr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D8355C70-8180-4069-9EED-3EF0D031A32A}"/>
                </a:ext>
              </a:extLst>
            </p:cNvPr>
            <p:cNvCxnSpPr/>
            <p:nvPr/>
          </p:nvCxnSpPr>
          <p:spPr>
            <a:xfrm>
              <a:off x="4131601" y="2884250"/>
              <a:ext cx="165095" cy="197675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75CB2EF8-95B6-43CA-9795-07CC0590AE0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38336" y="2884249"/>
              <a:ext cx="165095" cy="197675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0936C84D-03E7-4661-ABF1-B400038F3FEE}"/>
              </a:ext>
            </a:extLst>
          </p:cNvPr>
          <p:cNvCxnSpPr>
            <a:cxnSpLocks/>
          </p:cNvCxnSpPr>
          <p:nvPr/>
        </p:nvCxnSpPr>
        <p:spPr>
          <a:xfrm flipH="1" flipV="1">
            <a:off x="5161778" y="11786321"/>
            <a:ext cx="3884478" cy="2139889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CA99B579-C72E-4855-BD5A-9FFFF6AE71E4}"/>
              </a:ext>
            </a:extLst>
          </p:cNvPr>
          <p:cNvCxnSpPr>
            <a:cxnSpLocks/>
          </p:cNvCxnSpPr>
          <p:nvPr/>
        </p:nvCxnSpPr>
        <p:spPr>
          <a:xfrm flipV="1">
            <a:off x="596544" y="11116450"/>
            <a:ext cx="0" cy="402003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89914A81-CEA8-4C28-B27F-03675328E265}"/>
              </a:ext>
            </a:extLst>
          </p:cNvPr>
          <p:cNvCxnSpPr>
            <a:cxnSpLocks/>
          </p:cNvCxnSpPr>
          <p:nvPr/>
        </p:nvCxnSpPr>
        <p:spPr>
          <a:xfrm>
            <a:off x="-341266" y="13862849"/>
            <a:ext cx="4158488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Oval 94">
            <a:extLst>
              <a:ext uri="{FF2B5EF4-FFF2-40B4-BE49-F238E27FC236}">
                <a16:creationId xmlns:a16="http://schemas.microsoft.com/office/drawing/2014/main" id="{E671C245-B076-4B16-95B0-ADECC6421B75}"/>
              </a:ext>
            </a:extLst>
          </p:cNvPr>
          <p:cNvSpPr/>
          <p:nvPr/>
        </p:nvSpPr>
        <p:spPr>
          <a:xfrm>
            <a:off x="855832" y="12398707"/>
            <a:ext cx="252000" cy="252000"/>
          </a:xfrm>
          <a:prstGeom prst="ellipse">
            <a:avLst/>
          </a:prstGeom>
          <a:solidFill>
            <a:schemeClr val="bg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B1B6F0CC-A2E0-4ACC-97C1-D1F88CCBFCD1}"/>
                  </a:ext>
                </a:extLst>
              </p:cNvPr>
              <p:cNvSpPr txBox="1"/>
              <p:nvPr/>
            </p:nvSpPr>
            <p:spPr>
              <a:xfrm>
                <a:off x="3015278" y="13948078"/>
                <a:ext cx="1356853" cy="760593"/>
              </a:xfrm>
              <a:prstGeom prst="rect">
                <a:avLst/>
              </a:prstGeom>
              <a:noFill/>
              <a:ln w="762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CA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CA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fr-CA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</m:oMath>
                  </m:oMathPara>
                </a14:m>
                <a:endParaRPr lang="fr-CA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B1B6F0CC-A2E0-4ACC-97C1-D1F88CCBFC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5278" y="13948078"/>
                <a:ext cx="1356853" cy="76059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76200">
                <a:noFill/>
              </a:ln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0D6C6A7F-E411-485C-9663-9F39820ACEFA}"/>
                  </a:ext>
                </a:extLst>
              </p:cNvPr>
              <p:cNvSpPr txBox="1"/>
              <p:nvPr/>
            </p:nvSpPr>
            <p:spPr>
              <a:xfrm>
                <a:off x="-583328" y="11013644"/>
                <a:ext cx="1356853" cy="733534"/>
              </a:xfrm>
              <a:prstGeom prst="rect">
                <a:avLst/>
              </a:prstGeom>
              <a:noFill/>
              <a:ln w="762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CA" sz="4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fr-CA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0D6C6A7F-E411-485C-9663-9F39820ACE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83328" y="11013644"/>
                <a:ext cx="1356853" cy="73353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76200">
                <a:noFill/>
              </a:ln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9" name="Oval 98">
            <a:extLst>
              <a:ext uri="{FF2B5EF4-FFF2-40B4-BE49-F238E27FC236}">
                <a16:creationId xmlns:a16="http://schemas.microsoft.com/office/drawing/2014/main" id="{50B0B1C4-1052-452B-9E6C-25BA49494FA3}"/>
              </a:ext>
            </a:extLst>
          </p:cNvPr>
          <p:cNvSpPr/>
          <p:nvPr/>
        </p:nvSpPr>
        <p:spPr>
          <a:xfrm>
            <a:off x="1414624" y="13343999"/>
            <a:ext cx="252000" cy="252000"/>
          </a:xfrm>
          <a:prstGeom prst="ellipse">
            <a:avLst/>
          </a:prstGeom>
          <a:solidFill>
            <a:schemeClr val="bg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5E14D29D-8F06-4104-A952-18007D0C0B39}"/>
              </a:ext>
            </a:extLst>
          </p:cNvPr>
          <p:cNvSpPr/>
          <p:nvPr/>
        </p:nvSpPr>
        <p:spPr>
          <a:xfrm>
            <a:off x="1104726" y="12850865"/>
            <a:ext cx="252000" cy="252000"/>
          </a:xfrm>
          <a:prstGeom prst="ellipse">
            <a:avLst/>
          </a:prstGeom>
          <a:solidFill>
            <a:schemeClr val="bg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50A51835-F464-4ABB-960B-9A31A4D64272}"/>
              </a:ext>
            </a:extLst>
          </p:cNvPr>
          <p:cNvSpPr/>
          <p:nvPr/>
        </p:nvSpPr>
        <p:spPr>
          <a:xfrm>
            <a:off x="729832" y="13251840"/>
            <a:ext cx="252000" cy="252000"/>
          </a:xfrm>
          <a:prstGeom prst="ellipse">
            <a:avLst/>
          </a:prstGeom>
          <a:solidFill>
            <a:schemeClr val="bg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F0B9788A-A3E6-4606-BC32-1C9C1AE44B7F}"/>
              </a:ext>
            </a:extLst>
          </p:cNvPr>
          <p:cNvGrpSpPr/>
          <p:nvPr/>
        </p:nvGrpSpPr>
        <p:grpSpPr>
          <a:xfrm>
            <a:off x="1699956" y="11710025"/>
            <a:ext cx="211911" cy="243786"/>
            <a:chOff x="4131601" y="2884249"/>
            <a:chExt cx="171830" cy="197676"/>
          </a:xfrm>
        </p:grpSpPr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1784FE8A-76C4-46E7-AD67-155D8D0ABF35}"/>
                </a:ext>
              </a:extLst>
            </p:cNvPr>
            <p:cNvCxnSpPr/>
            <p:nvPr/>
          </p:nvCxnSpPr>
          <p:spPr>
            <a:xfrm>
              <a:off x="4131601" y="2884250"/>
              <a:ext cx="165095" cy="197675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DF55F43A-DE3C-4A6A-9AC3-8CACDE870F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38336" y="2884249"/>
              <a:ext cx="165095" cy="197675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CBD15CCF-3AF6-4A16-8989-C021C0104E1F}"/>
              </a:ext>
            </a:extLst>
          </p:cNvPr>
          <p:cNvGrpSpPr/>
          <p:nvPr/>
        </p:nvGrpSpPr>
        <p:grpSpPr>
          <a:xfrm>
            <a:off x="2096732" y="12565014"/>
            <a:ext cx="211911" cy="243786"/>
            <a:chOff x="4131601" y="2884249"/>
            <a:chExt cx="171830" cy="197676"/>
          </a:xfrm>
        </p:grpSpPr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218165FE-D655-4DB7-8480-F1F972809EC9}"/>
                </a:ext>
              </a:extLst>
            </p:cNvPr>
            <p:cNvCxnSpPr/>
            <p:nvPr/>
          </p:nvCxnSpPr>
          <p:spPr>
            <a:xfrm>
              <a:off x="4131601" y="2884250"/>
              <a:ext cx="165095" cy="197675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88C68DC8-B9BB-40BF-9E31-ABE068F928C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38336" y="2884249"/>
              <a:ext cx="165095" cy="197675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B734D076-C8AD-447E-A5A1-477828263120}"/>
              </a:ext>
            </a:extLst>
          </p:cNvPr>
          <p:cNvGrpSpPr/>
          <p:nvPr/>
        </p:nvGrpSpPr>
        <p:grpSpPr>
          <a:xfrm>
            <a:off x="2372274" y="12023876"/>
            <a:ext cx="211911" cy="243786"/>
            <a:chOff x="4131601" y="2884249"/>
            <a:chExt cx="171830" cy="197676"/>
          </a:xfrm>
        </p:grpSpPr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16DE0502-7FEB-4D7C-9AA4-F9A9E21A0723}"/>
                </a:ext>
              </a:extLst>
            </p:cNvPr>
            <p:cNvCxnSpPr/>
            <p:nvPr/>
          </p:nvCxnSpPr>
          <p:spPr>
            <a:xfrm>
              <a:off x="4131601" y="2884250"/>
              <a:ext cx="165095" cy="197675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60198825-A4BC-4131-882A-A1E3DE8C2E5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38336" y="2884249"/>
              <a:ext cx="165095" cy="197675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1A9E3BBC-218F-47EC-96CF-82B5B213C2E6}"/>
              </a:ext>
            </a:extLst>
          </p:cNvPr>
          <p:cNvGrpSpPr/>
          <p:nvPr/>
        </p:nvGrpSpPr>
        <p:grpSpPr>
          <a:xfrm>
            <a:off x="2651475" y="12748922"/>
            <a:ext cx="211911" cy="243786"/>
            <a:chOff x="4131601" y="2884249"/>
            <a:chExt cx="171830" cy="197676"/>
          </a:xfrm>
        </p:grpSpPr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C2EF1D8C-C7E0-4CD7-B67A-6AD479E99643}"/>
                </a:ext>
              </a:extLst>
            </p:cNvPr>
            <p:cNvCxnSpPr/>
            <p:nvPr/>
          </p:nvCxnSpPr>
          <p:spPr>
            <a:xfrm>
              <a:off x="4131601" y="2884250"/>
              <a:ext cx="165095" cy="197675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E6F2F306-A997-4C58-8C1D-495425BE63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38336" y="2884249"/>
              <a:ext cx="165095" cy="197675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148C6218-296A-4041-A9E1-95C843316C9E}"/>
              </a:ext>
            </a:extLst>
          </p:cNvPr>
          <p:cNvCxnSpPr>
            <a:cxnSpLocks/>
          </p:cNvCxnSpPr>
          <p:nvPr/>
        </p:nvCxnSpPr>
        <p:spPr>
          <a:xfrm flipH="1" flipV="1">
            <a:off x="1407706" y="10761008"/>
            <a:ext cx="608808" cy="3567366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0BF0A53E-FAB9-44D5-9552-BB05FBA5458B}"/>
              </a:ext>
            </a:extLst>
          </p:cNvPr>
          <p:cNvCxnSpPr>
            <a:cxnSpLocks/>
          </p:cNvCxnSpPr>
          <p:nvPr/>
        </p:nvCxnSpPr>
        <p:spPr>
          <a:xfrm flipV="1">
            <a:off x="10808441" y="11096013"/>
            <a:ext cx="0" cy="402003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E7DF373F-83F7-45A6-B51F-5E9A663AD3BC}"/>
              </a:ext>
            </a:extLst>
          </p:cNvPr>
          <p:cNvCxnSpPr>
            <a:cxnSpLocks/>
          </p:cNvCxnSpPr>
          <p:nvPr/>
        </p:nvCxnSpPr>
        <p:spPr>
          <a:xfrm>
            <a:off x="9870631" y="13842412"/>
            <a:ext cx="4158488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Oval 119">
            <a:extLst>
              <a:ext uri="{FF2B5EF4-FFF2-40B4-BE49-F238E27FC236}">
                <a16:creationId xmlns:a16="http://schemas.microsoft.com/office/drawing/2014/main" id="{AC5D587D-C666-48CE-B0DC-BADD0356BCFD}"/>
              </a:ext>
            </a:extLst>
          </p:cNvPr>
          <p:cNvSpPr/>
          <p:nvPr/>
        </p:nvSpPr>
        <p:spPr>
          <a:xfrm>
            <a:off x="11067729" y="12378270"/>
            <a:ext cx="252000" cy="252000"/>
          </a:xfrm>
          <a:prstGeom prst="ellipse">
            <a:avLst/>
          </a:prstGeom>
          <a:solidFill>
            <a:schemeClr val="bg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77D3027C-6ADD-4D58-86E2-2B90B59D2D25}"/>
                  </a:ext>
                </a:extLst>
              </p:cNvPr>
              <p:cNvSpPr txBox="1"/>
              <p:nvPr/>
            </p:nvSpPr>
            <p:spPr>
              <a:xfrm>
                <a:off x="13227175" y="13927641"/>
                <a:ext cx="1356853" cy="760593"/>
              </a:xfrm>
              <a:prstGeom prst="rect">
                <a:avLst/>
              </a:prstGeom>
              <a:noFill/>
              <a:ln w="762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CA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CA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fr-CA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</m:oMath>
                  </m:oMathPara>
                </a14:m>
                <a:endParaRPr lang="fr-CA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77D3027C-6ADD-4D58-86E2-2B90B59D2D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27175" y="13927641"/>
                <a:ext cx="1356853" cy="76059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76200">
                <a:noFill/>
              </a:ln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9B47E669-1697-4CC2-8B99-499DB33168A3}"/>
                  </a:ext>
                </a:extLst>
              </p:cNvPr>
              <p:cNvSpPr txBox="1"/>
              <p:nvPr/>
            </p:nvSpPr>
            <p:spPr>
              <a:xfrm>
                <a:off x="9628569" y="10993207"/>
                <a:ext cx="1356853" cy="733534"/>
              </a:xfrm>
              <a:prstGeom prst="rect">
                <a:avLst/>
              </a:prstGeom>
              <a:noFill/>
              <a:ln w="762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CA" sz="4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fr-CA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9B47E669-1697-4CC2-8B99-499DB33168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28569" y="10993207"/>
                <a:ext cx="1356853" cy="73353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76200">
                <a:noFill/>
              </a:ln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4" name="Oval 123">
            <a:extLst>
              <a:ext uri="{FF2B5EF4-FFF2-40B4-BE49-F238E27FC236}">
                <a16:creationId xmlns:a16="http://schemas.microsoft.com/office/drawing/2014/main" id="{ADFE24B7-FA40-422F-9FBB-13D5424DAD77}"/>
              </a:ext>
            </a:extLst>
          </p:cNvPr>
          <p:cNvSpPr/>
          <p:nvPr/>
        </p:nvSpPr>
        <p:spPr>
          <a:xfrm>
            <a:off x="11626521" y="13323562"/>
            <a:ext cx="252000" cy="252000"/>
          </a:xfrm>
          <a:prstGeom prst="ellipse">
            <a:avLst/>
          </a:prstGeom>
          <a:solidFill>
            <a:schemeClr val="bg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4450B290-7BB6-43C1-BADF-4AB1686ACBB2}"/>
              </a:ext>
            </a:extLst>
          </p:cNvPr>
          <p:cNvSpPr/>
          <p:nvPr/>
        </p:nvSpPr>
        <p:spPr>
          <a:xfrm>
            <a:off x="11316623" y="12830428"/>
            <a:ext cx="252000" cy="252000"/>
          </a:xfrm>
          <a:prstGeom prst="ellipse">
            <a:avLst/>
          </a:prstGeom>
          <a:solidFill>
            <a:schemeClr val="bg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27E7B39B-5C7B-4195-9DE9-9FD656F20C47}"/>
              </a:ext>
            </a:extLst>
          </p:cNvPr>
          <p:cNvSpPr/>
          <p:nvPr/>
        </p:nvSpPr>
        <p:spPr>
          <a:xfrm>
            <a:off x="10941729" y="13231403"/>
            <a:ext cx="252000" cy="252000"/>
          </a:xfrm>
          <a:prstGeom prst="ellipse">
            <a:avLst/>
          </a:prstGeom>
          <a:solidFill>
            <a:schemeClr val="bg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515BBA5E-4472-46A6-BA51-465A13CEC8F0}"/>
              </a:ext>
            </a:extLst>
          </p:cNvPr>
          <p:cNvGrpSpPr/>
          <p:nvPr/>
        </p:nvGrpSpPr>
        <p:grpSpPr>
          <a:xfrm>
            <a:off x="11911853" y="11689588"/>
            <a:ext cx="211911" cy="243786"/>
            <a:chOff x="4131601" y="2884249"/>
            <a:chExt cx="171830" cy="197676"/>
          </a:xfrm>
        </p:grpSpPr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C246E46F-88C1-4BA6-A02D-9FEA1AE0553F}"/>
                </a:ext>
              </a:extLst>
            </p:cNvPr>
            <p:cNvCxnSpPr/>
            <p:nvPr/>
          </p:nvCxnSpPr>
          <p:spPr>
            <a:xfrm>
              <a:off x="4131601" y="2884250"/>
              <a:ext cx="165095" cy="197675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5705D3EA-27DF-4AD5-97D9-925BAF1059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38336" y="2884249"/>
              <a:ext cx="165095" cy="197675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DD9F2DFE-ACDA-41AE-87BD-CA47685793F1}"/>
              </a:ext>
            </a:extLst>
          </p:cNvPr>
          <p:cNvGrpSpPr/>
          <p:nvPr/>
        </p:nvGrpSpPr>
        <p:grpSpPr>
          <a:xfrm>
            <a:off x="12308629" y="12544577"/>
            <a:ext cx="211911" cy="243786"/>
            <a:chOff x="4131601" y="2884249"/>
            <a:chExt cx="171830" cy="197676"/>
          </a:xfrm>
        </p:grpSpPr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A51F9469-EA1C-4F98-9FC8-3B2199ADE41C}"/>
                </a:ext>
              </a:extLst>
            </p:cNvPr>
            <p:cNvCxnSpPr/>
            <p:nvPr/>
          </p:nvCxnSpPr>
          <p:spPr>
            <a:xfrm>
              <a:off x="4131601" y="2884250"/>
              <a:ext cx="165095" cy="197675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09E28CAF-D5C3-4D74-8096-37F09542883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38336" y="2884249"/>
              <a:ext cx="165095" cy="197675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1A0845D2-E350-4BDF-9A89-4885FEDA5C0D}"/>
              </a:ext>
            </a:extLst>
          </p:cNvPr>
          <p:cNvGrpSpPr/>
          <p:nvPr/>
        </p:nvGrpSpPr>
        <p:grpSpPr>
          <a:xfrm>
            <a:off x="12584171" y="12003439"/>
            <a:ext cx="211911" cy="243786"/>
            <a:chOff x="4131601" y="2884249"/>
            <a:chExt cx="171830" cy="197676"/>
          </a:xfrm>
        </p:grpSpPr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A5D91AE2-EF72-4A9E-9DDC-BED0E84323F5}"/>
                </a:ext>
              </a:extLst>
            </p:cNvPr>
            <p:cNvCxnSpPr/>
            <p:nvPr/>
          </p:nvCxnSpPr>
          <p:spPr>
            <a:xfrm>
              <a:off x="4131601" y="2884250"/>
              <a:ext cx="165095" cy="197675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9D7466E7-F70F-4B91-B98B-9CA046CBB6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38336" y="2884249"/>
              <a:ext cx="165095" cy="197675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9762DBB4-CF1F-4F24-8262-6841129B244E}"/>
              </a:ext>
            </a:extLst>
          </p:cNvPr>
          <p:cNvGrpSpPr/>
          <p:nvPr/>
        </p:nvGrpSpPr>
        <p:grpSpPr>
          <a:xfrm>
            <a:off x="12863372" y="12728485"/>
            <a:ext cx="211911" cy="243786"/>
            <a:chOff x="4131601" y="2884249"/>
            <a:chExt cx="171830" cy="197676"/>
          </a:xfrm>
        </p:grpSpPr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674CAB52-9C91-4A1D-9071-8E3698AA43D2}"/>
                </a:ext>
              </a:extLst>
            </p:cNvPr>
            <p:cNvCxnSpPr/>
            <p:nvPr/>
          </p:nvCxnSpPr>
          <p:spPr>
            <a:xfrm>
              <a:off x="4131601" y="2884250"/>
              <a:ext cx="165095" cy="197675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C71ADB71-FF2A-47CB-96FE-2F2CF9FC405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38336" y="2884249"/>
              <a:ext cx="165095" cy="197675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2DC44EA7-925F-4366-B9E1-DE5FB78B81E4}"/>
              </a:ext>
            </a:extLst>
          </p:cNvPr>
          <p:cNvCxnSpPr>
            <a:cxnSpLocks/>
          </p:cNvCxnSpPr>
          <p:nvPr/>
        </p:nvCxnSpPr>
        <p:spPr>
          <a:xfrm flipH="1" flipV="1">
            <a:off x="10985397" y="11380287"/>
            <a:ext cx="1908615" cy="281578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6FB5EF4C-FB54-43E2-93BF-428ED7C54B3B}"/>
              </a:ext>
            </a:extLst>
          </p:cNvPr>
          <p:cNvSpPr txBox="1"/>
          <p:nvPr/>
        </p:nvSpPr>
        <p:spPr>
          <a:xfrm>
            <a:off x="0" y="15617125"/>
            <a:ext cx="12192000" cy="1938992"/>
          </a:xfrm>
          <a:prstGeom prst="rect">
            <a:avLst/>
          </a:prstGeom>
          <a:noFill/>
          <a:ln w="76200">
            <a:noFill/>
          </a:ln>
        </p:spPr>
        <p:txBody>
          <a:bodyPr wrap="square" rtlCol="0">
            <a:spAutoFit/>
          </a:bodyPr>
          <a:lstStyle/>
          <a:p>
            <a:r>
              <a:rPr lang="fr-CA" sz="4000" dirty="0"/>
              <a:t>Par « </a:t>
            </a:r>
            <a:r>
              <a:rPr lang="fr-CA" sz="4000" b="1" dirty="0"/>
              <a:t>la meilleure</a:t>
            </a:r>
            <a:r>
              <a:rPr lang="fr-CA" sz="4000" dirty="0"/>
              <a:t> » frontière linéaire, on entend… </a:t>
            </a:r>
          </a:p>
          <a:p>
            <a:pPr marL="1028700" lvl="1" indent="-571500">
              <a:buFont typeface="Wingdings" panose="05000000000000000000" pitchFamily="2" charset="2"/>
              <a:buChar char="Ø"/>
            </a:pPr>
            <a:r>
              <a:rPr lang="fr-CA" sz="4000" dirty="0"/>
              <a:t>…« la frontière qui est la plus éloignée des données les plus proches ».</a:t>
            </a:r>
            <a:endParaRPr lang="fr-CA" sz="2800" dirty="0"/>
          </a:p>
        </p:txBody>
      </p:sp>
    </p:spTree>
    <p:extLst>
      <p:ext uri="{BB962C8B-B14F-4D97-AF65-F5344CB8AC3E}">
        <p14:creationId xmlns:p14="http://schemas.microsoft.com/office/powerpoint/2010/main" val="412474921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7F1987F-62F9-4A07-9FEC-F929F8D56695}"/>
              </a:ext>
            </a:extLst>
          </p:cNvPr>
          <p:cNvSpPr txBox="1"/>
          <p:nvPr/>
        </p:nvSpPr>
        <p:spPr>
          <a:xfrm>
            <a:off x="0" y="3075057"/>
            <a:ext cx="12192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6000" b="1" dirty="0"/>
              <a:t>5. CLASSIFICATION </a:t>
            </a:r>
            <a:br>
              <a:rPr lang="fr-CA" sz="6000" b="1" dirty="0"/>
            </a:br>
            <a:r>
              <a:rPr lang="fr-CA" sz="6000" b="1" dirty="0"/>
              <a:t>NAÏVE BAYÉSIENNE</a:t>
            </a:r>
          </a:p>
        </p:txBody>
      </p:sp>
    </p:spTree>
    <p:extLst>
      <p:ext uri="{BB962C8B-B14F-4D97-AF65-F5344CB8AC3E}">
        <p14:creationId xmlns:p14="http://schemas.microsoft.com/office/powerpoint/2010/main" val="127073518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0" y="-707887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b="1" dirty="0"/>
              <a:t>5. Classification naïve bayésienne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5D070C8-6D50-4FFE-902F-2C89A0E81EDD}"/>
                  </a:ext>
                </a:extLst>
              </p:cNvPr>
              <p:cNvSpPr txBox="1"/>
              <p:nvPr/>
            </p:nvSpPr>
            <p:spPr>
              <a:xfrm>
                <a:off x="0" y="-3038"/>
                <a:ext cx="12192000" cy="20977987"/>
              </a:xfrm>
              <a:prstGeom prst="rect">
                <a:avLst/>
              </a:prstGeom>
              <a:noFill/>
              <a:ln w="76200"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CA" sz="4000" dirty="0"/>
                  <a:t>Basée sur le théorème de Bayes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sz="40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fr-CA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fr-CA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CA" sz="4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fr-CA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CA" sz="40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fr-CA" sz="40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fr-CA" sz="40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fr-CA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CA" sz="40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num>
                        <m:den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fr-CA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CA" sz="40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fr-CA" sz="4000" dirty="0"/>
              </a:p>
              <a:p>
                <a:r>
                  <a:rPr lang="fr-CA" sz="4000" dirty="0"/>
                  <a:t>Illustrons le théorème</a:t>
                </a:r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r>
                  <a:rPr lang="fr-CA" sz="4000" dirty="0"/>
                  <a:t>Réécrivons l’équation</a:t>
                </a:r>
              </a:p>
              <a:p>
                <a:endParaRPr lang="fr-CA" sz="4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sz="4000" b="1" i="1" smtClean="0"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fr-CA" sz="40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CA" sz="4000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  <m:r>
                            <a:rPr lang="fr-CA" sz="4000" b="1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fr-CA" sz="4000" b="1" i="1" smtClean="0">
                              <a:latin typeface="Cambria Math" panose="02040503050406030204" pitchFamily="18" charset="0"/>
                            </a:rPr>
                            <m:t>𝑩</m:t>
                          </m:r>
                        </m:e>
                      </m:d>
                      <m:r>
                        <a:rPr lang="fr-CA" sz="4000" b="1" i="1" smtClean="0"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fr-CA" sz="40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CA" sz="4000" b="1" i="1" smtClean="0">
                              <a:latin typeface="Cambria Math" panose="02040503050406030204" pitchFamily="18" charset="0"/>
                            </a:rPr>
                            <m:t>𝑩</m:t>
                          </m:r>
                        </m:e>
                      </m:d>
                      <m:r>
                        <a:rPr lang="fr-CA" sz="40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CA" sz="4000" b="1" i="1" smtClean="0"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fr-CA" sz="40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CA" sz="4000" b="1" i="1" smtClean="0">
                              <a:latin typeface="Cambria Math" panose="02040503050406030204" pitchFamily="18" charset="0"/>
                            </a:rPr>
                            <m:t>𝑩</m:t>
                          </m:r>
                          <m:r>
                            <a:rPr lang="fr-CA" sz="4000" b="1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fr-CA" sz="4000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</m:d>
                      <m:r>
                        <a:rPr lang="fr-CA" sz="4000" b="1" i="1" smtClean="0"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fr-CA" sz="40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CA" sz="4000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</m:d>
                    </m:oMath>
                  </m:oMathPara>
                </a14:m>
                <a:endParaRPr lang="fr-CA" sz="4000" b="1" dirty="0"/>
              </a:p>
              <a:p>
                <a:r>
                  <a:rPr lang="fr-CA" sz="4000" dirty="0"/>
                  <a:t>En mots : </a:t>
                </a:r>
              </a:p>
              <a:p>
                <a:pPr marL="571500" indent="-57150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A : on fait un pic-</a:t>
                </a:r>
                <a:r>
                  <a:rPr lang="fr-CA" sz="3600" dirty="0" err="1"/>
                  <a:t>nic</a:t>
                </a:r>
                <a:endParaRPr lang="fr-CA" sz="3600" dirty="0"/>
              </a:p>
              <a:p>
                <a:pPr marL="571500" indent="-57150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B : il fait soleil</a:t>
                </a:r>
              </a:p>
              <a:p>
                <a:pPr marL="571500" indent="-571500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fr-CA" sz="36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fr-CA" sz="3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CA" sz="3600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fr-CA" sz="36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fr-CA" sz="3600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fr-CA" sz="36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CA" sz="3600" dirty="0"/>
                  <a:t>: la probabilité qu’on </a:t>
                </a:r>
                <a:r>
                  <a:rPr lang="fr-CA" sz="3600" dirty="0" err="1"/>
                  <a:t>faisse</a:t>
                </a:r>
                <a:r>
                  <a:rPr lang="fr-CA" sz="3600" dirty="0"/>
                  <a:t> un pic-</a:t>
                </a:r>
                <a:r>
                  <a:rPr lang="fr-CA" sz="3600" dirty="0" err="1"/>
                  <a:t>nic</a:t>
                </a:r>
                <a:r>
                  <a:rPr lang="fr-CA" sz="3600" dirty="0"/>
                  <a:t> s’il fait soleil</a:t>
                </a:r>
              </a:p>
              <a:p>
                <a:pPr marL="571500" indent="-571500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fr-CA" sz="360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fr-CA" sz="3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CA" sz="3600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</m:oMath>
                </a14:m>
                <a:r>
                  <a:rPr lang="fr-CA" sz="3600" dirty="0"/>
                  <a:t> : la probabilité qu’il fasse soleil</a:t>
                </a:r>
              </a:p>
              <a:p>
                <a:pPr marL="571500" indent="-571500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fr-CA" sz="36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fr-CA" sz="3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fr-CA" sz="36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</m:oMath>
                </a14:m>
                <a:r>
                  <a:rPr lang="fr-CA" sz="3600" dirty="0"/>
                  <a:t> : la probabilité qu’il fasse soleil si on fait un pic-</a:t>
                </a:r>
                <a:r>
                  <a:rPr lang="fr-CA" sz="3600" dirty="0" err="1"/>
                  <a:t>nic</a:t>
                </a:r>
                <a:endParaRPr lang="fr-CA" sz="3600" dirty="0"/>
              </a:p>
              <a:p>
                <a:pPr marL="571500" indent="-571500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fr-CA" sz="36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fr-CA" sz="3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</m:oMath>
                </a14:m>
                <a:r>
                  <a:rPr lang="fr-CA" sz="3600" dirty="0"/>
                  <a:t> : la probabilité qu’on fasse un pic-</a:t>
                </a:r>
                <a:r>
                  <a:rPr lang="fr-CA" sz="3600" dirty="0" err="1"/>
                  <a:t>nic</a:t>
                </a:r>
                <a:endParaRPr lang="fr-CA" sz="3600" dirty="0"/>
              </a:p>
              <a:p>
                <a:pPr marL="571500" indent="-571500">
                  <a:buFont typeface="Wingdings" panose="05000000000000000000" pitchFamily="2" charset="2"/>
                  <a:buChar char="Ø"/>
                </a:pPr>
                <a:endParaRPr lang="fr-CA" sz="3600" dirty="0"/>
              </a:p>
              <a:p>
                <a:r>
                  <a:rPr lang="fr-CA" sz="3600" dirty="0"/>
                  <a:t>Et donc 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sz="36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fr-CA" sz="3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fr-CA" sz="3600" b="0" i="0" smtClean="0"/>
                            <m:t>on</m:t>
                          </m:r>
                          <m:r>
                            <m:rPr>
                              <m:nor/>
                            </m:rPr>
                            <a:rPr lang="fr-CA" sz="3600" b="0" i="0" smtClean="0"/>
                            <m:t> </m:t>
                          </m:r>
                          <m:r>
                            <m:rPr>
                              <m:nor/>
                            </m:rPr>
                            <a:rPr lang="fr-CA" sz="3600" b="0" i="0" dirty="0" smtClean="0"/>
                            <m:t>fait</m:t>
                          </m:r>
                          <m:r>
                            <m:rPr>
                              <m:nor/>
                            </m:rPr>
                            <a:rPr lang="fr-CA" sz="3600" b="0" i="0" dirty="0" smtClean="0"/>
                            <m:t> </m:t>
                          </m:r>
                          <m:r>
                            <m:rPr>
                              <m:nor/>
                            </m:rPr>
                            <a:rPr lang="fr-CA" sz="3600" dirty="0"/>
                            <m:t>un</m:t>
                          </m:r>
                          <m:r>
                            <m:rPr>
                              <m:nor/>
                            </m:rPr>
                            <a:rPr lang="fr-CA" sz="3600" dirty="0"/>
                            <m:t> </m:t>
                          </m:r>
                          <m:r>
                            <m:rPr>
                              <m:nor/>
                            </m:rPr>
                            <a:rPr lang="fr-CA" sz="3600" dirty="0"/>
                            <m:t>pic</m:t>
                          </m:r>
                          <m:r>
                            <m:rPr>
                              <m:nor/>
                            </m:rPr>
                            <a:rPr lang="fr-CA" sz="3600" dirty="0"/>
                            <m:t>−</m:t>
                          </m:r>
                          <m:r>
                            <m:rPr>
                              <m:nor/>
                            </m:rPr>
                            <a:rPr lang="fr-CA" sz="3600" dirty="0"/>
                            <m:t>nic</m:t>
                          </m:r>
                          <m:r>
                            <m:rPr>
                              <m:nor/>
                            </m:rPr>
                            <a:rPr lang="fr-CA" sz="3600" dirty="0"/>
                            <m:t> | </m:t>
                          </m:r>
                          <m:r>
                            <m:rPr>
                              <m:nor/>
                            </m:rPr>
                            <a:rPr lang="fr-CA" sz="3600" dirty="0"/>
                            <m:t>il</m:t>
                          </m:r>
                          <m:r>
                            <m:rPr>
                              <m:nor/>
                            </m:rPr>
                            <a:rPr lang="fr-CA" sz="3600" dirty="0"/>
                            <m:t> </m:t>
                          </m:r>
                          <m:r>
                            <m:rPr>
                              <m:nor/>
                            </m:rPr>
                            <a:rPr lang="fr-CA" sz="3600" dirty="0"/>
                            <m:t>fait</m:t>
                          </m:r>
                          <m:r>
                            <m:rPr>
                              <m:nor/>
                            </m:rPr>
                            <a:rPr lang="fr-CA" sz="3600" dirty="0"/>
                            <m:t> </m:t>
                          </m:r>
                          <m:r>
                            <m:rPr>
                              <m:nor/>
                            </m:rPr>
                            <a:rPr lang="fr-CA" sz="3600" dirty="0"/>
                            <m:t>soleil</m:t>
                          </m:r>
                        </m:e>
                      </m:d>
                      <m:r>
                        <a:rPr lang="fr-CA" sz="3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fr-CA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fr-CA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CA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𝑖𝑙</m:t>
                          </m:r>
                          <m:r>
                            <a:rPr lang="fr-CA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fr-CA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𝑓𝑎𝑖𝑡</m:t>
                          </m:r>
                          <m:r>
                            <a:rPr lang="fr-CA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fr-CA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𝑠𝑜𝑙𝑒𝑖𝑙</m:t>
                          </m:r>
                        </m:e>
                      </m:d>
                    </m:oMath>
                  </m:oMathPara>
                </a14:m>
                <a:endParaRPr lang="fr-CA" sz="360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sz="36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fr-CA" sz="36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sz="36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fr-CA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fr-CA" sz="3600" b="0" i="0" dirty="0" smtClean="0"/>
                            <m:t>il</m:t>
                          </m:r>
                          <m:r>
                            <m:rPr>
                              <m:nor/>
                            </m:rPr>
                            <a:rPr lang="fr-CA" sz="3600" b="0" i="0" dirty="0" smtClean="0"/>
                            <m:t> </m:t>
                          </m:r>
                          <m:r>
                            <m:rPr>
                              <m:nor/>
                            </m:rPr>
                            <a:rPr lang="fr-CA" sz="3600" b="0" i="0" dirty="0" smtClean="0"/>
                            <m:t>fait</m:t>
                          </m:r>
                          <m:r>
                            <m:rPr>
                              <m:nor/>
                            </m:rPr>
                            <a:rPr lang="fr-CA" sz="3600" b="0" i="0" dirty="0" smtClean="0"/>
                            <m:t> </m:t>
                          </m:r>
                          <m:r>
                            <m:rPr>
                              <m:nor/>
                            </m:rPr>
                            <a:rPr lang="fr-CA" sz="3600" b="0" i="0" dirty="0" smtClean="0"/>
                            <m:t>soleil</m:t>
                          </m:r>
                          <m:r>
                            <m:rPr>
                              <m:nor/>
                            </m:rPr>
                            <a:rPr lang="fr-CA" sz="3600" b="0" i="0" dirty="0" smtClean="0"/>
                            <m:t> | </m:t>
                          </m:r>
                          <m:r>
                            <m:rPr>
                              <m:nor/>
                            </m:rPr>
                            <a:rPr lang="fr-CA" sz="3600" b="0" i="0" dirty="0" smtClean="0"/>
                            <m:t>on</m:t>
                          </m:r>
                          <m:r>
                            <m:rPr>
                              <m:nor/>
                            </m:rPr>
                            <a:rPr lang="fr-CA" sz="3600" b="0" i="0" dirty="0" smtClean="0"/>
                            <m:t> </m:t>
                          </m:r>
                          <m:r>
                            <m:rPr>
                              <m:nor/>
                            </m:rPr>
                            <a:rPr lang="fr-CA" sz="3600" b="0" i="0" dirty="0" smtClean="0"/>
                            <m:t>fait</m:t>
                          </m:r>
                          <m:r>
                            <m:rPr>
                              <m:nor/>
                            </m:rPr>
                            <a:rPr lang="fr-CA" sz="3600" b="0" i="0" dirty="0" smtClean="0"/>
                            <m:t> </m:t>
                          </m:r>
                          <m:r>
                            <m:rPr>
                              <m:nor/>
                            </m:rPr>
                            <a:rPr lang="fr-CA" sz="3600" b="0" i="0" dirty="0" smtClean="0"/>
                            <m:t>un</m:t>
                          </m:r>
                          <m:r>
                            <m:rPr>
                              <m:nor/>
                            </m:rPr>
                            <a:rPr lang="fr-CA" sz="3600" b="0" i="0" dirty="0" smtClean="0"/>
                            <m:t> </m:t>
                          </m:r>
                          <m:r>
                            <m:rPr>
                              <m:nor/>
                            </m:rPr>
                            <a:rPr lang="fr-CA" sz="3600" b="0" i="0" dirty="0" smtClean="0"/>
                            <m:t>pic</m:t>
                          </m:r>
                          <m:r>
                            <m:rPr>
                              <m:nor/>
                            </m:rPr>
                            <a:rPr lang="fr-CA" sz="3600" b="0" i="0" dirty="0" smtClean="0"/>
                            <m:t>−</m:t>
                          </m:r>
                          <m:r>
                            <m:rPr>
                              <m:nor/>
                            </m:rPr>
                            <a:rPr lang="fr-CA" sz="3600" b="0" i="0" dirty="0" smtClean="0"/>
                            <m:t>nic</m:t>
                          </m:r>
                        </m:e>
                      </m:d>
                      <m:r>
                        <a:rPr lang="fr-CA" sz="3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fr-CA" sz="3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fr-CA" sz="3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CA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𝑜𝑛</m:t>
                          </m:r>
                          <m:r>
                            <a:rPr lang="fr-CA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fr-CA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𝑓𝑎𝑖𝑡</m:t>
                          </m:r>
                          <m:r>
                            <a:rPr lang="fr-CA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fr-CA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𝑢𝑛</m:t>
                          </m:r>
                          <m:r>
                            <a:rPr lang="fr-CA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fr-CA" sz="3600" dirty="0"/>
                            <m:t>pic</m:t>
                          </m:r>
                          <m:r>
                            <m:rPr>
                              <m:nor/>
                            </m:rPr>
                            <a:rPr lang="fr-CA" sz="3600" dirty="0"/>
                            <m:t>−</m:t>
                          </m:r>
                          <m:r>
                            <m:rPr>
                              <m:nor/>
                            </m:rPr>
                            <a:rPr lang="fr-CA" sz="3600" dirty="0"/>
                            <m:t>nic</m:t>
                          </m:r>
                        </m:e>
                      </m:d>
                    </m:oMath>
                  </m:oMathPara>
                </a14:m>
                <a:endParaRPr lang="fr-CA" sz="3600" dirty="0"/>
              </a:p>
              <a:p>
                <a:endParaRPr lang="fr-CA" sz="3600" dirty="0"/>
              </a:p>
              <a:p>
                <a:r>
                  <a:rPr lang="fr-CA" sz="3600" dirty="0"/>
                  <a:t>Or, on s’intéresse généralement à seulement l’un des termes. </a:t>
                </a:r>
                <a:br>
                  <a:rPr lang="fr-CA" sz="3600" dirty="0"/>
                </a:br>
                <a:r>
                  <a:rPr lang="fr-CA" sz="3600" dirty="0"/>
                  <a:t>Par exemple : </a:t>
                </a:r>
              </a:p>
              <a:p>
                <a:pPr marL="571500" indent="-57150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Qu’elle est la probabilité qu’on fasse un pic-</a:t>
                </a:r>
                <a:r>
                  <a:rPr lang="fr-CA" sz="3600" dirty="0" err="1"/>
                  <a:t>nic</a:t>
                </a:r>
                <a:r>
                  <a:rPr lang="fr-CA" sz="3600" dirty="0"/>
                  <a:t> cette après-midi état donné la température ?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sz="36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fr-CA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CA" sz="3600" i="1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fr-CA" sz="36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fr-CA" sz="3600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fr-CA" sz="36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CA" sz="3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CA" sz="36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fr-CA" sz="3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CA" sz="3600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fr-CA" sz="36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fr-CA" sz="36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fr-CA" sz="36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fr-CA" sz="3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CA" sz="36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num>
                        <m:den>
                          <m:r>
                            <a:rPr lang="fr-CA" sz="36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fr-CA" sz="3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CA" sz="3600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fr-CA" sz="3600" dirty="0"/>
              </a:p>
              <a:p>
                <a:r>
                  <a:rPr lang="fr-CA" sz="3600" dirty="0"/>
                  <a:t>Si on reprend notre structure de données en apprentissage supervisé, on a 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sz="36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fr-CA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CA" sz="3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fr-CA" sz="36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fr-CA" sz="36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fr-CA" sz="36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CA" sz="3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CA" sz="36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fr-CA" sz="3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CA" sz="36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fr-CA" sz="36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fr-CA" sz="36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fr-CA" sz="36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fr-CA" sz="3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CA" sz="36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num>
                        <m:den>
                          <m:r>
                            <a:rPr lang="fr-CA" sz="36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fr-CA" sz="3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CA" sz="36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fr-CA" sz="3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5D070C8-6D50-4FFE-902F-2C89A0E81E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-3038"/>
                <a:ext cx="12192000" cy="20977987"/>
              </a:xfrm>
              <a:prstGeom prst="rect">
                <a:avLst/>
              </a:prstGeom>
              <a:blipFill>
                <a:blip r:embed="rId3"/>
                <a:stretch>
                  <a:fillRect l="-1750" t="-523"/>
                </a:stretch>
              </a:blipFill>
              <a:ln w="76200">
                <a:noFill/>
              </a:ln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>
            <a:extLst>
              <a:ext uri="{FF2B5EF4-FFF2-40B4-BE49-F238E27FC236}">
                <a16:creationId xmlns:a16="http://schemas.microsoft.com/office/drawing/2014/main" id="{079526F4-4BC9-4086-91E8-76906D8F5D99}"/>
              </a:ext>
            </a:extLst>
          </p:cNvPr>
          <p:cNvSpPr/>
          <p:nvPr/>
        </p:nvSpPr>
        <p:spPr>
          <a:xfrm>
            <a:off x="4011559" y="2602099"/>
            <a:ext cx="2566219" cy="2566219"/>
          </a:xfrm>
          <a:prstGeom prst="ellipse">
            <a:avLst/>
          </a:prstGeom>
          <a:solidFill>
            <a:srgbClr val="C0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3EDE67D-2637-4934-B031-263936EC8248}"/>
              </a:ext>
            </a:extLst>
          </p:cNvPr>
          <p:cNvSpPr/>
          <p:nvPr/>
        </p:nvSpPr>
        <p:spPr>
          <a:xfrm>
            <a:off x="5599468" y="2602099"/>
            <a:ext cx="2566219" cy="2566219"/>
          </a:xfrm>
          <a:prstGeom prst="ellipse">
            <a:avLst/>
          </a:prstGeom>
          <a:solidFill>
            <a:srgbClr val="4472C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3DEBD0-898E-4E49-ACFC-AC105864E088}"/>
              </a:ext>
            </a:extLst>
          </p:cNvPr>
          <p:cNvSpPr txBox="1"/>
          <p:nvPr/>
        </p:nvSpPr>
        <p:spPr>
          <a:xfrm>
            <a:off x="4498256" y="3464879"/>
            <a:ext cx="7964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4800" b="1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CB5E58-846E-4DF1-9BD5-9311E433016A}"/>
              </a:ext>
            </a:extLst>
          </p:cNvPr>
          <p:cNvSpPr txBox="1"/>
          <p:nvPr/>
        </p:nvSpPr>
        <p:spPr>
          <a:xfrm>
            <a:off x="7369275" y="3531265"/>
            <a:ext cx="7964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4800" b="1" dirty="0">
                <a:solidFill>
                  <a:schemeClr val="bg1"/>
                </a:solidFill>
              </a:rPr>
              <a:t>B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5703CFC-A32D-4EA8-ADF4-CAF81E35FEB3}"/>
              </a:ext>
            </a:extLst>
          </p:cNvPr>
          <p:cNvCxnSpPr>
            <a:cxnSpLocks/>
          </p:cNvCxnSpPr>
          <p:nvPr/>
        </p:nvCxnSpPr>
        <p:spPr>
          <a:xfrm flipH="1">
            <a:off x="4537585" y="3880377"/>
            <a:ext cx="1568245" cy="2150721"/>
          </a:xfrm>
          <a:prstGeom prst="line">
            <a:avLst/>
          </a:prstGeom>
          <a:ln w="76200">
            <a:solidFill>
              <a:srgbClr val="7030A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0292C77-B3FC-4276-9EB4-93462C5FF04A}"/>
              </a:ext>
            </a:extLst>
          </p:cNvPr>
          <p:cNvCxnSpPr>
            <a:cxnSpLocks/>
          </p:cNvCxnSpPr>
          <p:nvPr/>
        </p:nvCxnSpPr>
        <p:spPr>
          <a:xfrm>
            <a:off x="6125494" y="3946763"/>
            <a:ext cx="1641987" cy="1952592"/>
          </a:xfrm>
          <a:prstGeom prst="line">
            <a:avLst/>
          </a:prstGeom>
          <a:ln w="76200">
            <a:solidFill>
              <a:srgbClr val="7030A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ight Brace 15">
            <a:extLst>
              <a:ext uri="{FF2B5EF4-FFF2-40B4-BE49-F238E27FC236}">
                <a16:creationId xmlns:a16="http://schemas.microsoft.com/office/drawing/2014/main" id="{0918CA0F-9CC7-4ECE-B3FA-99D488E1E51F}"/>
              </a:ext>
            </a:extLst>
          </p:cNvPr>
          <p:cNvSpPr/>
          <p:nvPr/>
        </p:nvSpPr>
        <p:spPr>
          <a:xfrm rot="16200000">
            <a:off x="4262524" y="5262343"/>
            <a:ext cx="348562" cy="2807112"/>
          </a:xfrm>
          <a:prstGeom prst="rightBrac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7" name="Right Brace 16">
            <a:extLst>
              <a:ext uri="{FF2B5EF4-FFF2-40B4-BE49-F238E27FC236}">
                <a16:creationId xmlns:a16="http://schemas.microsoft.com/office/drawing/2014/main" id="{20BBBBCD-EDBD-46F4-AB28-1C596EDC3DAD}"/>
              </a:ext>
            </a:extLst>
          </p:cNvPr>
          <p:cNvSpPr/>
          <p:nvPr/>
        </p:nvSpPr>
        <p:spPr>
          <a:xfrm rot="16200000">
            <a:off x="7593200" y="5259270"/>
            <a:ext cx="348562" cy="2807112"/>
          </a:xfrm>
          <a:prstGeom prst="rightBrac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82198731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0" y="-707887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b="1" dirty="0"/>
              <a:t>5. Classification naïve bayésienne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5D070C8-6D50-4FFE-902F-2C89A0E81EDD}"/>
                  </a:ext>
                </a:extLst>
              </p:cNvPr>
              <p:cNvSpPr txBox="1"/>
              <p:nvPr/>
            </p:nvSpPr>
            <p:spPr>
              <a:xfrm>
                <a:off x="0" y="-3038"/>
                <a:ext cx="12192000" cy="18945058"/>
              </a:xfrm>
              <a:prstGeom prst="rect">
                <a:avLst/>
              </a:prstGeom>
              <a:noFill/>
              <a:ln w="76200"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CA" sz="4000" dirty="0"/>
                  <a:t>Prenons l’exemple suivant</a:t>
                </a:r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r>
                  <a:rPr lang="fr-CA" sz="4000" dirty="0"/>
                  <a:t>Disons qu’on a un nouvel exemplaire où « il fait soleil » et le temps est « calme ».</a:t>
                </a:r>
              </a:p>
              <a:p>
                <a:pPr marL="571500" indent="-571500">
                  <a:buFont typeface="Wingdings" panose="05000000000000000000" pitchFamily="2" charset="2"/>
                  <a:buChar char="Ø"/>
                </a:pPr>
                <a:r>
                  <a:rPr lang="fr-CA" sz="4000" dirty="0"/>
                  <a:t>On veut classifier l’exemple dans « pic-</a:t>
                </a:r>
                <a:r>
                  <a:rPr lang="fr-CA" sz="4000" dirty="0" err="1"/>
                  <a:t>nic</a:t>
                </a:r>
                <a:r>
                  <a:rPr lang="fr-CA" sz="4000" dirty="0"/>
                  <a:t> » ou « rien ».</a:t>
                </a:r>
              </a:p>
              <a:p>
                <a:pPr marL="571500" indent="-571500">
                  <a:buFont typeface="Wingdings" panose="05000000000000000000" pitchFamily="2" charset="2"/>
                  <a:buChar char="Ø"/>
                </a:pPr>
                <a:endParaRPr lang="fr-CA" sz="4000" dirty="0"/>
              </a:p>
              <a:p>
                <a:r>
                  <a:rPr lang="fr-CA" sz="4000" dirty="0"/>
                  <a:t>Rappelons l’équation 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sz="40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fr-CA" sz="4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fr-CA" sz="40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CA" sz="4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fr-CA" sz="4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CA" sz="40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fr-CA" sz="40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fr-CA" sz="4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fr-CA" sz="4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CA" sz="4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num>
                        <m:den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fr-CA" sz="4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CA" sz="40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fr-CA" sz="4000" dirty="0"/>
              </a:p>
              <a:p>
                <a:endParaRPr lang="fr-CA" sz="4000" dirty="0"/>
              </a:p>
              <a:p>
                <a:r>
                  <a:rPr lang="fr-CA" sz="4000" dirty="0"/>
                  <a:t>Trouvons d’abord la probabilité qu’il y ait un pic-</a:t>
                </a:r>
                <a:r>
                  <a:rPr lang="fr-CA" sz="4000" dirty="0" err="1"/>
                  <a:t>nic</a:t>
                </a:r>
                <a:r>
                  <a:rPr lang="fr-CA" sz="4000" dirty="0"/>
                  <a:t> 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sz="32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fr-CA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CA" sz="320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fr-CA" sz="3200" i="1">
                              <a:latin typeface="Cambria Math" panose="02040503050406030204" pitchFamily="18" charset="0"/>
                            </a:rPr>
                            <m:t>=1|</m:t>
                          </m:r>
                          <m:sSup>
                            <m:sSupPr>
                              <m:ctrlPr>
                                <a:rPr lang="en-US" sz="32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CA" sz="3200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fr-CA" sz="32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CA" sz="3200" i="1" dirty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p>
                          <m:r>
                            <a:rPr lang="fr-CA" sz="3200" i="1" dirty="0">
                              <a:latin typeface="Cambria Math" panose="02040503050406030204" pitchFamily="18" charset="0"/>
                            </a:rPr>
                            <m:t>=1,</m:t>
                          </m:r>
                          <m:sSup>
                            <m:sSupPr>
                              <m:ctrlPr>
                                <a:rPr lang="en-US" sz="32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CA" sz="3200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fr-CA" sz="3200" i="1" dirty="0">
                                  <a:latin typeface="Cambria Math" panose="02040503050406030204" pitchFamily="18" charset="0"/>
                                </a:rPr>
                                <m:t>(2)</m:t>
                              </m:r>
                            </m:sup>
                          </m:sSup>
                          <m:r>
                            <a:rPr lang="fr-CA" sz="3200" i="1" dirty="0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  <m:r>
                        <a:rPr lang="fr-CA" sz="32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CA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CA" sz="32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fr-CA" sz="32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32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CA" sz="3200" i="1" dirty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fr-CA" sz="32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fr-CA" sz="3200" i="1" dirty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fr-CA" sz="3200" i="1" dirty="0">
                                  <a:latin typeface="Cambria Math" panose="02040503050406030204" pitchFamily="18" charset="0"/>
                                </a:rPr>
                                <m:t>=1,</m:t>
                              </m:r>
                              <m:sSup>
                                <m:sSupPr>
                                  <m:ctrlPr>
                                    <a:rPr lang="en-US" sz="32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CA" sz="3200" i="1" dirty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fr-CA" sz="3200" i="1" dirty="0">
                                      <a:latin typeface="Cambria Math" panose="02040503050406030204" pitchFamily="18" charset="0"/>
                                    </a:rPr>
                                    <m:t>(2)</m:t>
                                  </m:r>
                                </m:sup>
                              </m:sSup>
                              <m:r>
                                <a:rPr lang="fr-CA" sz="3200" i="1" dirty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  <m:r>
                                <a:rPr lang="fr-CA" sz="32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fr-CA" sz="32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fr-CA" sz="32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e>
                          </m:d>
                          <m:r>
                            <a:rPr lang="fr-CA" sz="32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fr-CA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CA" sz="32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fr-CA" sz="32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e>
                          </m:d>
                        </m:num>
                        <m:den>
                          <m:r>
                            <a:rPr lang="fr-CA" sz="32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fr-CA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32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CA" sz="3200" i="1" dirty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fr-CA" sz="32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fr-CA" sz="3200" i="1" dirty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fr-CA" sz="3200" i="1" dirty="0">
                                  <a:latin typeface="Cambria Math" panose="02040503050406030204" pitchFamily="18" charset="0"/>
                                </a:rPr>
                                <m:t>=1,</m:t>
                              </m:r>
                              <m:sSup>
                                <m:sSupPr>
                                  <m:ctrlPr>
                                    <a:rPr lang="en-US" sz="32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CA" sz="3200" i="1" dirty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fr-CA" sz="3200" i="1" dirty="0">
                                      <a:latin typeface="Cambria Math" panose="02040503050406030204" pitchFamily="18" charset="0"/>
                                    </a:rPr>
                                    <m:t>(2)</m:t>
                                  </m:r>
                                </m:sup>
                              </m:sSup>
                              <m:r>
                                <a:rPr lang="fr-CA" sz="3200" i="1" dirty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fr-CA" sz="3200" dirty="0"/>
              </a:p>
              <a:p>
                <a:r>
                  <a:rPr lang="fr-CA" sz="4000" dirty="0"/>
                  <a:t>On a alors 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CA" sz="36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fr-CA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CA" sz="360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fr-CA" sz="36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  <m:r>
                        <a:rPr lang="fr-CA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type m:val="lin"/>
                          <m:ctrlPr>
                            <a:rPr lang="fr-CA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CA" sz="36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fr-CA" sz="3600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  <m:r>
                        <a:rPr lang="fr-CA" sz="3600" b="0" i="1" smtClean="0">
                          <a:latin typeface="Cambria Math" panose="02040503050406030204" pitchFamily="18" charset="0"/>
                        </a:rPr>
                        <m:t>=0.625</m:t>
                      </m:r>
                    </m:oMath>
                  </m:oMathPara>
                </a14:m>
                <a:endParaRPr lang="fr-CA" sz="36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CA" sz="36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fr-CA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CA" sz="36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fr-CA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CA" sz="36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fr-CA" sz="3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36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CA" sz="3600" b="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fr-CA" sz="3600" b="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p>
                          <m:r>
                            <a:rPr lang="fr-CA" sz="3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  <m:r>
                        <a:rPr lang="fr-CA" sz="3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fr-CA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fr-CA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36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CA" sz="3600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fr-CA" sz="3600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fr-CA" sz="3600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fr-CA" sz="3600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fr-CA" sz="3600" i="1" dirty="0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  <m:r>
                        <a:rPr lang="fr-CA" sz="36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fr-CA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lin"/>
                              <m:ctrlPr>
                                <a:rPr lang="fr-CA" sz="3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CA" sz="3600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num>
                            <m:den>
                              <m:r>
                                <a:rPr lang="fr-CA" sz="3600" i="1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den>
                          </m:f>
                        </m:e>
                      </m:d>
                      <m:r>
                        <a:rPr lang="fr-CA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fr-CA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lin"/>
                              <m:ctrlPr>
                                <a:rPr lang="fr-CA" sz="3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CA" sz="3600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num>
                            <m:den>
                              <m:r>
                                <a:rPr lang="fr-CA" sz="3600" i="1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den>
                          </m:f>
                        </m:e>
                      </m:d>
                      <m:r>
                        <a:rPr lang="fr-CA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=0.469</m:t>
                      </m:r>
                    </m:oMath>
                  </m:oMathPara>
                </a14:m>
                <a:endParaRPr lang="fr-CA" sz="36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CA" sz="36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fr-CA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CA" sz="3600" i="1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fr-CA" sz="36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fr-CA" sz="36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fr-CA" sz="3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CA" sz="36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fr-CA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36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CA" sz="3600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fr-CA" sz="3600" i="1" dirty="0"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p>
                          <m:r>
                            <a:rPr lang="fr-CA" sz="3600" i="1" dirty="0">
                              <a:latin typeface="Cambria Math" panose="02040503050406030204" pitchFamily="18" charset="0"/>
                            </a:rPr>
                            <m:t>=1</m:t>
                          </m:r>
                          <m:r>
                            <a:rPr lang="fr-CA" sz="3600" b="0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36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CA" sz="3600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fr-CA" sz="3600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fr-CA" sz="3600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fr-CA" sz="3600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fr-CA" sz="3600" i="1" dirty="0">
                              <a:latin typeface="Cambria Math" panose="02040503050406030204" pitchFamily="18" charset="0"/>
                            </a:rPr>
                            <m:t>=1</m:t>
                          </m:r>
                          <m:r>
                            <a:rPr lang="fr-CA" sz="36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fr-CA" sz="360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fr-CA" sz="36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  <m:r>
                        <a:rPr lang="fr-CA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type m:val="lin"/>
                          <m:ctrlPr>
                            <a:rPr lang="fr-CA" sz="3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CA" sz="3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fr-CA" sz="36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  <m:r>
                        <a:rPr lang="fr-CA" sz="3600" i="1">
                          <a:latin typeface="Cambria Math" panose="02040503050406030204" pitchFamily="18" charset="0"/>
                        </a:rPr>
                        <m:t>=0.6</m:t>
                      </m:r>
                      <m:r>
                        <a:rPr lang="fr-CA" sz="3600" b="0" i="1" smtClean="0">
                          <a:latin typeface="Cambria Math" panose="02040503050406030204" pitchFamily="18" charset="0"/>
                        </a:rPr>
                        <m:t>00</m:t>
                      </m:r>
                    </m:oMath>
                  </m:oMathPara>
                </a14:m>
                <a:endParaRPr lang="fr-CA" sz="3600" dirty="0"/>
              </a:p>
              <a:p>
                <a:endParaRPr lang="fr-CA" sz="3600" dirty="0"/>
              </a:p>
              <a:p>
                <a:r>
                  <a:rPr lang="fr-CA" sz="4000" dirty="0"/>
                  <a:t>Ce qui nous donne une probabilité de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fr-CA" sz="40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fr-CA" sz="4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|</m:t>
                          </m:r>
                          <m:sSup>
                            <m:sSupPr>
                              <m:ctrlPr>
                                <a:rPr lang="en-US" sz="40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CA" sz="4000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fr-CA" sz="40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CA" sz="4000" i="1" dirty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p>
                          <m:r>
                            <a:rPr lang="fr-CA" sz="4000" i="1" dirty="0">
                              <a:latin typeface="Cambria Math" panose="02040503050406030204" pitchFamily="18" charset="0"/>
                            </a:rPr>
                            <m:t>=1</m:t>
                          </m:r>
                          <m:r>
                            <a:rPr lang="fr-CA" sz="4000" b="0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40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CA" sz="4000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fr-CA" sz="4000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fr-CA" sz="4000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fr-CA" sz="4000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fr-CA" sz="4000" i="1" dirty="0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  <m:r>
                        <a:rPr lang="fr-CA" sz="40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CA" sz="4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0.600</m:t>
                          </m:r>
                          <m:r>
                            <a:rPr lang="fr-CA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0.625</m:t>
                          </m:r>
                        </m:num>
                        <m:den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0.469</m:t>
                          </m:r>
                        </m:den>
                      </m:f>
                      <m:r>
                        <a:rPr lang="fr-CA" sz="4000" b="0" i="1" smtClean="0">
                          <a:latin typeface="Cambria Math" panose="02040503050406030204" pitchFamily="18" charset="0"/>
                        </a:rPr>
                        <m:t>=0.800</m:t>
                      </m:r>
                    </m:oMath>
                  </m:oMathPara>
                </a14:m>
                <a:endParaRPr lang="fr-CA" sz="4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5D070C8-6D50-4FFE-902F-2C89A0E81E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-3038"/>
                <a:ext cx="12192000" cy="18945058"/>
              </a:xfrm>
              <a:prstGeom prst="rect">
                <a:avLst/>
              </a:prstGeom>
              <a:blipFill>
                <a:blip r:embed="rId3"/>
                <a:stretch>
                  <a:fillRect l="-1750" t="-579" r="-1100"/>
                </a:stretch>
              </a:blipFill>
              <a:ln w="76200">
                <a:noFill/>
              </a:ln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Table 11">
                <a:extLst>
                  <a:ext uri="{FF2B5EF4-FFF2-40B4-BE49-F238E27FC236}">
                    <a16:creationId xmlns:a16="http://schemas.microsoft.com/office/drawing/2014/main" id="{42536A16-9FDB-4DAA-864D-C04F4E73AB1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96957152"/>
                  </p:ext>
                </p:extLst>
              </p:nvPr>
            </p:nvGraphicFramePr>
            <p:xfrm>
              <a:off x="0" y="710928"/>
              <a:ext cx="12191998" cy="6147072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813538">
                      <a:extLst>
                        <a:ext uri="{9D8B030D-6E8A-4147-A177-3AD203B41FA5}">
                          <a16:colId xmlns:a16="http://schemas.microsoft.com/office/drawing/2014/main" val="526581103"/>
                        </a:ext>
                      </a:extLst>
                    </a:gridCol>
                    <a:gridCol w="2813538">
                      <a:extLst>
                        <a:ext uri="{9D8B030D-6E8A-4147-A177-3AD203B41FA5}">
                          <a16:colId xmlns:a16="http://schemas.microsoft.com/office/drawing/2014/main" val="63472524"/>
                        </a:ext>
                      </a:extLst>
                    </a:gridCol>
                    <a:gridCol w="2813538">
                      <a:extLst>
                        <a:ext uri="{9D8B030D-6E8A-4147-A177-3AD203B41FA5}">
                          <a16:colId xmlns:a16="http://schemas.microsoft.com/office/drawing/2014/main" val="1746123975"/>
                        </a:ext>
                      </a:extLst>
                    </a:gridCol>
                    <a:gridCol w="937846">
                      <a:extLst>
                        <a:ext uri="{9D8B030D-6E8A-4147-A177-3AD203B41FA5}">
                          <a16:colId xmlns:a16="http://schemas.microsoft.com/office/drawing/2014/main" val="21630368"/>
                        </a:ext>
                      </a:extLst>
                    </a:gridCol>
                    <a:gridCol w="2813538">
                      <a:extLst>
                        <a:ext uri="{9D8B030D-6E8A-4147-A177-3AD203B41FA5}">
                          <a16:colId xmlns:a16="http://schemas.microsoft.com/office/drawing/2014/main" val="447476720"/>
                        </a:ext>
                      </a:extLst>
                    </a:gridCol>
                  </a:tblGrid>
                  <a:tr h="656167"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CA" sz="3600" b="1" baseline="300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3600" b="1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79488229"/>
                      </a:ext>
                    </a:extLst>
                  </a:tr>
                  <a:tr h="65616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fr-CA" sz="3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𝑺𝒐𝒍𝒆𝒊𝒍</m:t>
                              </m:r>
                            </m:oMath>
                          </a14:m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 (1)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fr-CA" sz="3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𝑽𝒆𝒏𝒕𝒆𝒖𝒙</m:t>
                              </m:r>
                            </m:oMath>
                          </a14:m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 (0)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fr-CA" sz="3200" b="1" dirty="0" smtClean="0">
                                  <a:solidFill>
                                    <a:schemeClr val="bg1"/>
                                  </a:solidFill>
                                </a:rPr>
                                <m:t>Rien</m:t>
                              </m:r>
                            </m:oMath>
                          </a14:m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 (0)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8709484"/>
                      </a:ext>
                    </a:extLst>
                  </a:tr>
                  <a:tr h="656167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fr-CA" sz="3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𝑷𝒍𝒖𝒊𝒆</m:t>
                              </m:r>
                            </m:oMath>
                          </a14:m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 (0)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fr-CA" sz="3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𝑪𝒂𝒍𝒎𝒆</m:t>
                              </m:r>
                            </m:oMath>
                          </a14:m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 (1)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Pic-</a:t>
                          </a:r>
                          <a:r>
                            <a:rPr lang="fr-CA" sz="3200" b="1" dirty="0" err="1">
                              <a:solidFill>
                                <a:schemeClr val="bg1"/>
                              </a:solidFill>
                            </a:rPr>
                            <a:t>nic</a:t>
                          </a:r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 (1)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26847588"/>
                      </a:ext>
                    </a:extLst>
                  </a:tr>
                  <a:tr h="656167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fr-CA" sz="3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𝑺𝒐𝒍𝒆𝒊𝒍</m:t>
                              </m:r>
                            </m:oMath>
                          </a14:m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 (1)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fr-CA" sz="3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𝑪𝒂𝒍𝒎𝒆</m:t>
                              </m:r>
                            </m:oMath>
                          </a14:m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 (1)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Pic-</a:t>
                          </a:r>
                          <a:r>
                            <a:rPr lang="fr-CA" sz="3200" b="1" dirty="0" err="1">
                              <a:solidFill>
                                <a:schemeClr val="bg1"/>
                              </a:solidFill>
                            </a:rPr>
                            <a:t>nic</a:t>
                          </a:r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 (1)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13306357"/>
                      </a:ext>
                    </a:extLst>
                  </a:tr>
                  <a:tr h="656167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fr-CA" sz="3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𝑺𝒐𝒍𝒆𝒊𝒍</m:t>
                              </m:r>
                            </m:oMath>
                          </a14:m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 (1)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fr-CA" sz="3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𝑽𝒆𝒏𝒕𝒆𝒖𝒙</m:t>
                              </m:r>
                            </m:oMath>
                          </a14:m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 (0)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Pic-</a:t>
                          </a:r>
                          <a:r>
                            <a:rPr lang="fr-CA" sz="3200" b="1" dirty="0" err="1">
                              <a:solidFill>
                                <a:schemeClr val="bg1"/>
                              </a:solidFill>
                            </a:rPr>
                            <a:t>nic</a:t>
                          </a:r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 (1)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06098809"/>
                      </a:ext>
                    </a:extLst>
                  </a:tr>
                  <a:tr h="656167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fr-CA" sz="3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𝑷𝒍𝒖𝒊𝒆</m:t>
                              </m:r>
                            </m:oMath>
                          </a14:m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 (0)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fr-CA" sz="3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𝑽𝒆𝒏𝒕𝒆𝒖𝒙</m:t>
                              </m:r>
                            </m:oMath>
                          </a14:m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 (0)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Rien (0)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7885907"/>
                      </a:ext>
                    </a:extLst>
                  </a:tr>
                  <a:tr h="656167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𝟔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fr-CA" sz="3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𝑺𝒐𝒍𝒆𝒊𝒍</m:t>
                              </m:r>
                            </m:oMath>
                          </a14:m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 (1)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fr-CA" sz="3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𝑪𝒂𝒍𝒎𝒆</m:t>
                              </m:r>
                            </m:oMath>
                          </a14:m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 (1)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fr-CA" sz="3200" b="1" dirty="0" smtClean="0">
                                  <a:solidFill>
                                    <a:schemeClr val="bg1"/>
                                  </a:solidFill>
                                </a:rPr>
                                <m:t>Rien</m:t>
                              </m:r>
                            </m:oMath>
                          </a14:m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 (0)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83198527"/>
                      </a:ext>
                    </a:extLst>
                  </a:tr>
                  <a:tr h="656167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𝟕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fr-CA" sz="3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𝑺𝒐𝒍𝒆𝒊𝒍</m:t>
                              </m:r>
                            </m:oMath>
                          </a14:m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 (1)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fr-CA" sz="3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𝑪𝒂𝒍𝒎𝒆</m:t>
                              </m:r>
                            </m:oMath>
                          </a14:m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 (1)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fr-CA" sz="3200" b="1" dirty="0" smtClean="0">
                                  <a:solidFill>
                                    <a:schemeClr val="bg1"/>
                                  </a:solidFill>
                                </a:rPr>
                                <m:t>Pic</m:t>
                              </m:r>
                              <m:r>
                                <m:rPr>
                                  <m:nor/>
                                </m:rPr>
                                <a:rPr lang="fr-CA" sz="3200" b="1" dirty="0" smtClean="0">
                                  <a:solidFill>
                                    <a:schemeClr val="bg1"/>
                                  </a:solidFill>
                                </a:rPr>
                                <m:t>−</m:t>
                              </m:r>
                              <m:r>
                                <m:rPr>
                                  <m:nor/>
                                </m:rPr>
                                <a:rPr lang="fr-CA" sz="3200" b="1" dirty="0" smtClean="0">
                                  <a:solidFill>
                                    <a:schemeClr val="bg1"/>
                                  </a:solidFill>
                                </a:rPr>
                                <m:t>nic</m:t>
                              </m:r>
                            </m:oMath>
                          </a14:m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 (1)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9932453"/>
                      </a:ext>
                    </a:extLst>
                  </a:tr>
                  <a:tr h="656167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fr-CA" sz="3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𝑺𝒐𝒍𝒆𝒊𝒍</m:t>
                              </m:r>
                            </m:oMath>
                          </a14:m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 (1)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fr-CA" sz="3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𝑪𝒂𝒍𝒎𝒆</m:t>
                              </m:r>
                            </m:oMath>
                          </a14:m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 (1)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fr-CA" sz="3200" b="1" dirty="0" smtClean="0">
                                  <a:solidFill>
                                    <a:schemeClr val="bg1"/>
                                  </a:solidFill>
                                </a:rPr>
                                <m:t>Pic</m:t>
                              </m:r>
                              <m:r>
                                <m:rPr>
                                  <m:nor/>
                                </m:rPr>
                                <a:rPr lang="fr-CA" sz="3200" b="1" dirty="0" smtClean="0">
                                  <a:solidFill>
                                    <a:schemeClr val="bg1"/>
                                  </a:solidFill>
                                </a:rPr>
                                <m:t>−</m:t>
                              </m:r>
                              <m:r>
                                <m:rPr>
                                  <m:nor/>
                                </m:rPr>
                                <a:rPr lang="fr-CA" sz="3200" b="1" dirty="0" smtClean="0">
                                  <a:solidFill>
                                    <a:schemeClr val="bg1"/>
                                  </a:solidFill>
                                </a:rPr>
                                <m:t>nic</m:t>
                              </m:r>
                            </m:oMath>
                          </a14:m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 (1)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4496351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Table 11">
                <a:extLst>
                  <a:ext uri="{FF2B5EF4-FFF2-40B4-BE49-F238E27FC236}">
                    <a16:creationId xmlns:a16="http://schemas.microsoft.com/office/drawing/2014/main" id="{42536A16-9FDB-4DAA-864D-C04F4E73AB1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96957152"/>
                  </p:ext>
                </p:extLst>
              </p:nvPr>
            </p:nvGraphicFramePr>
            <p:xfrm>
              <a:off x="0" y="710928"/>
              <a:ext cx="12191998" cy="6147072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813538">
                      <a:extLst>
                        <a:ext uri="{9D8B030D-6E8A-4147-A177-3AD203B41FA5}">
                          <a16:colId xmlns:a16="http://schemas.microsoft.com/office/drawing/2014/main" val="526581103"/>
                        </a:ext>
                      </a:extLst>
                    </a:gridCol>
                    <a:gridCol w="2813538">
                      <a:extLst>
                        <a:ext uri="{9D8B030D-6E8A-4147-A177-3AD203B41FA5}">
                          <a16:colId xmlns:a16="http://schemas.microsoft.com/office/drawing/2014/main" val="63472524"/>
                        </a:ext>
                      </a:extLst>
                    </a:gridCol>
                    <a:gridCol w="2813538">
                      <a:extLst>
                        <a:ext uri="{9D8B030D-6E8A-4147-A177-3AD203B41FA5}">
                          <a16:colId xmlns:a16="http://schemas.microsoft.com/office/drawing/2014/main" val="1746123975"/>
                        </a:ext>
                      </a:extLst>
                    </a:gridCol>
                    <a:gridCol w="937846">
                      <a:extLst>
                        <a:ext uri="{9D8B030D-6E8A-4147-A177-3AD203B41FA5}">
                          <a16:colId xmlns:a16="http://schemas.microsoft.com/office/drawing/2014/main" val="21630368"/>
                        </a:ext>
                      </a:extLst>
                    </a:gridCol>
                    <a:gridCol w="2813538">
                      <a:extLst>
                        <a:ext uri="{9D8B030D-6E8A-4147-A177-3AD203B41FA5}">
                          <a16:colId xmlns:a16="http://schemas.microsoft.com/office/drawing/2014/main" val="447476720"/>
                        </a:ext>
                      </a:extLst>
                    </a:gridCol>
                  </a:tblGrid>
                  <a:tr h="703328"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1085" t="-2609" r="-235141" b="-8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0649" t="-2609" r="-134632" b="-8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33766" t="-2609" r="-1515" b="-8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79488229"/>
                      </a:ext>
                    </a:extLst>
                  </a:tr>
                  <a:tr h="680468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866" t="-105357" r="-334416" b="-7214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1085" t="-105357" r="-235141" b="-7214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0649" t="-105357" r="-134632" b="-7214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33766" t="-105357" r="-1515" b="-72142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8709484"/>
                      </a:ext>
                    </a:extLst>
                  </a:tr>
                  <a:tr h="680468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866" t="-205357" r="-334416" b="-6214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1085" t="-205357" r="-235141" b="-6214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0649" t="-205357" r="-134632" b="-6214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Pic-</a:t>
                          </a:r>
                          <a:r>
                            <a:rPr lang="fr-CA" sz="3200" b="1" dirty="0" err="1">
                              <a:solidFill>
                                <a:schemeClr val="bg1"/>
                              </a:solidFill>
                            </a:rPr>
                            <a:t>nic</a:t>
                          </a:r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 (1)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26847588"/>
                      </a:ext>
                    </a:extLst>
                  </a:tr>
                  <a:tr h="680468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866" t="-305357" r="-334416" b="-5214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1085" t="-305357" r="-235141" b="-5214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0649" t="-305357" r="-134632" b="-5214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Pic-</a:t>
                          </a:r>
                          <a:r>
                            <a:rPr lang="fr-CA" sz="3200" b="1" dirty="0" err="1">
                              <a:solidFill>
                                <a:schemeClr val="bg1"/>
                              </a:solidFill>
                            </a:rPr>
                            <a:t>nic</a:t>
                          </a:r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 (1)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13306357"/>
                      </a:ext>
                    </a:extLst>
                  </a:tr>
                  <a:tr h="680468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866" t="-409009" r="-334416" b="-4261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1085" t="-409009" r="-235141" b="-4261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0649" t="-409009" r="-134632" b="-4261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Pic-</a:t>
                          </a:r>
                          <a:r>
                            <a:rPr lang="fr-CA" sz="3200" b="1" dirty="0" err="1">
                              <a:solidFill>
                                <a:schemeClr val="bg1"/>
                              </a:solidFill>
                            </a:rPr>
                            <a:t>nic</a:t>
                          </a:r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 (1)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06098809"/>
                      </a:ext>
                    </a:extLst>
                  </a:tr>
                  <a:tr h="680468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866" t="-504464" r="-334416" b="-3223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1085" t="-504464" r="-235141" b="-3223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0649" t="-504464" r="-134632" b="-3223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Rien (0)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7885907"/>
                      </a:ext>
                    </a:extLst>
                  </a:tr>
                  <a:tr h="680468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866" t="-604464" r="-334416" b="-2223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1085" t="-604464" r="-235141" b="-2223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0649" t="-604464" r="-134632" b="-2223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33766" t="-604464" r="-1515" b="-22232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83198527"/>
                      </a:ext>
                    </a:extLst>
                  </a:tr>
                  <a:tr h="680468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866" t="-710811" r="-334416" b="-1243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1085" t="-710811" r="-235141" b="-1243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0649" t="-710811" r="-134632" b="-1243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33766" t="-710811" r="-1515" b="-12432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9932453"/>
                      </a:ext>
                    </a:extLst>
                  </a:tr>
                  <a:tr h="680468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866" t="-803571" r="-334416" b="-232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1085" t="-803571" r="-235141" b="-232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0649" t="-803571" r="-134632" b="-232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33766" t="-803571" r="-1515" b="-2321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4496351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79532261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0" y="-707887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b="1" dirty="0"/>
              <a:t>5. Classification naïve bayésienne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5D070C8-6D50-4FFE-902F-2C89A0E81EDD}"/>
                  </a:ext>
                </a:extLst>
              </p:cNvPr>
              <p:cNvSpPr txBox="1"/>
              <p:nvPr/>
            </p:nvSpPr>
            <p:spPr>
              <a:xfrm>
                <a:off x="0" y="-3038"/>
                <a:ext cx="12192000" cy="19560611"/>
              </a:xfrm>
              <a:prstGeom prst="rect">
                <a:avLst/>
              </a:prstGeom>
              <a:noFill/>
              <a:ln w="76200"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CA" sz="4000" dirty="0"/>
                  <a:t>Prenons l’exemple suivant</a:t>
                </a:r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r>
                  <a:rPr lang="fr-CA" sz="4000" dirty="0"/>
                  <a:t>Disons qu’on a un nouvel exemplaire où « il fait soleil » et le temps est « calme ».</a:t>
                </a:r>
              </a:p>
              <a:p>
                <a:pPr marL="571500" indent="-571500">
                  <a:buFont typeface="Wingdings" panose="05000000000000000000" pitchFamily="2" charset="2"/>
                  <a:buChar char="Ø"/>
                </a:pPr>
                <a:r>
                  <a:rPr lang="fr-CA" sz="4000" dirty="0"/>
                  <a:t>On veut classifier l’exemple dans « pic-</a:t>
                </a:r>
                <a:r>
                  <a:rPr lang="fr-CA" sz="4000" dirty="0" err="1"/>
                  <a:t>nic</a:t>
                </a:r>
                <a:r>
                  <a:rPr lang="fr-CA" sz="4000" dirty="0"/>
                  <a:t> » ou « rien ».</a:t>
                </a:r>
              </a:p>
              <a:p>
                <a:pPr marL="571500" indent="-571500">
                  <a:buFont typeface="Wingdings" panose="05000000000000000000" pitchFamily="2" charset="2"/>
                  <a:buChar char="Ø"/>
                </a:pPr>
                <a:endParaRPr lang="fr-CA" sz="4000" dirty="0"/>
              </a:p>
              <a:p>
                <a:r>
                  <a:rPr lang="fr-CA" sz="4000" dirty="0"/>
                  <a:t>Rappelons l’équation 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sz="40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fr-CA" sz="4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fr-CA" sz="40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CA" sz="4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fr-CA" sz="4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CA" sz="40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fr-CA" sz="40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fr-CA" sz="4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fr-CA" sz="4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CA" sz="4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num>
                        <m:den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fr-CA" sz="4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CA" sz="40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fr-CA" sz="4000" dirty="0"/>
              </a:p>
              <a:p>
                <a:endParaRPr lang="fr-CA" sz="4000" dirty="0"/>
              </a:p>
              <a:p>
                <a:r>
                  <a:rPr lang="fr-CA" sz="4000" dirty="0"/>
                  <a:t>Trouvons maintenant la probabilité qu’il n’y ait rien 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sz="32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fr-CA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CA" sz="320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fr-CA" sz="3200" i="1">
                              <a:latin typeface="Cambria Math" panose="02040503050406030204" pitchFamily="18" charset="0"/>
                            </a:rPr>
                            <m:t>=0|</m:t>
                          </m:r>
                          <m:sSup>
                            <m:sSupPr>
                              <m:ctrlPr>
                                <a:rPr lang="en-US" sz="32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CA" sz="3200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fr-CA" sz="32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CA" sz="3200" i="1" dirty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p>
                          <m:r>
                            <a:rPr lang="fr-CA" sz="3200" i="1" dirty="0">
                              <a:latin typeface="Cambria Math" panose="02040503050406030204" pitchFamily="18" charset="0"/>
                            </a:rPr>
                            <m:t>=1,</m:t>
                          </m:r>
                          <m:sSup>
                            <m:sSupPr>
                              <m:ctrlPr>
                                <a:rPr lang="en-US" sz="32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CA" sz="3200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fr-CA" sz="3200" i="1" dirty="0">
                                  <a:latin typeface="Cambria Math" panose="02040503050406030204" pitchFamily="18" charset="0"/>
                                </a:rPr>
                                <m:t>(2)</m:t>
                              </m:r>
                            </m:sup>
                          </m:sSup>
                          <m:r>
                            <a:rPr lang="fr-CA" sz="3200" i="1" dirty="0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  <m:r>
                        <a:rPr lang="fr-CA" sz="32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CA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CA" sz="32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fr-CA" sz="32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32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CA" sz="3200" i="1" dirty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fr-CA" sz="32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fr-CA" sz="3200" i="1" dirty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fr-CA" sz="3200" i="1" dirty="0">
                                  <a:latin typeface="Cambria Math" panose="02040503050406030204" pitchFamily="18" charset="0"/>
                                </a:rPr>
                                <m:t>=1,</m:t>
                              </m:r>
                              <m:sSup>
                                <m:sSupPr>
                                  <m:ctrlPr>
                                    <a:rPr lang="en-US" sz="32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CA" sz="3200" i="1" dirty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fr-CA" sz="3200" i="1" dirty="0">
                                      <a:latin typeface="Cambria Math" panose="02040503050406030204" pitchFamily="18" charset="0"/>
                                    </a:rPr>
                                    <m:t>(2)</m:t>
                                  </m:r>
                                </m:sup>
                              </m:sSup>
                              <m:r>
                                <a:rPr lang="fr-CA" sz="3200" i="1" dirty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  <m:r>
                                <a:rPr lang="fr-CA" sz="32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fr-CA" sz="32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fr-CA" sz="3200" i="1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e>
                          </m:d>
                          <m:r>
                            <a:rPr lang="fr-CA" sz="32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fr-CA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CA" sz="32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fr-CA" sz="3200" i="1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e>
                          </m:d>
                        </m:num>
                        <m:den>
                          <m:r>
                            <a:rPr lang="fr-CA" sz="32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fr-CA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32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CA" sz="3200" i="1" dirty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fr-CA" sz="32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fr-CA" sz="3200" i="1" dirty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fr-CA" sz="3200" i="1" dirty="0">
                                  <a:latin typeface="Cambria Math" panose="02040503050406030204" pitchFamily="18" charset="0"/>
                                </a:rPr>
                                <m:t>=1,</m:t>
                              </m:r>
                              <m:sSup>
                                <m:sSupPr>
                                  <m:ctrlPr>
                                    <a:rPr lang="en-US" sz="32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CA" sz="3200" i="1" dirty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fr-CA" sz="3200" i="1" dirty="0">
                                      <a:latin typeface="Cambria Math" panose="02040503050406030204" pitchFamily="18" charset="0"/>
                                    </a:rPr>
                                    <m:t>(2)</m:t>
                                  </m:r>
                                </m:sup>
                              </m:sSup>
                              <m:r>
                                <a:rPr lang="fr-CA" sz="3200" i="1" dirty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fr-CA" sz="3200" dirty="0"/>
              </a:p>
              <a:p>
                <a:r>
                  <a:rPr lang="fr-CA" sz="4000" dirty="0"/>
                  <a:t>On a alors 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CA" sz="36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fr-CA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CA" sz="360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fr-CA" sz="36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</m:d>
                      <m:r>
                        <a:rPr lang="fr-CA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type m:val="lin"/>
                          <m:ctrlPr>
                            <a:rPr lang="fr-CA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CA" sz="3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fr-CA" sz="3600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  <m:r>
                        <a:rPr lang="fr-CA" sz="3600" b="0" i="1" smtClean="0">
                          <a:latin typeface="Cambria Math" panose="02040503050406030204" pitchFamily="18" charset="0"/>
                        </a:rPr>
                        <m:t>=0.375</m:t>
                      </m:r>
                    </m:oMath>
                  </m:oMathPara>
                </a14:m>
                <a:endParaRPr lang="fr-CA" sz="36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CA" sz="36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fr-CA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CA" sz="36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fr-CA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CA" sz="36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fr-CA" sz="3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36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CA" sz="3600" b="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fr-CA" sz="3600" b="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p>
                          <m:r>
                            <a:rPr lang="fr-CA" sz="3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  <m:r>
                        <a:rPr lang="fr-CA" sz="3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fr-CA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fr-CA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36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CA" sz="3600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fr-CA" sz="3600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fr-CA" sz="3600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fr-CA" sz="3600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fr-CA" sz="3600" i="1" dirty="0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  <m:r>
                        <a:rPr lang="fr-CA" sz="36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fr-CA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lin"/>
                              <m:ctrlPr>
                                <a:rPr lang="fr-CA" sz="3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CA" sz="3600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num>
                            <m:den>
                              <m:r>
                                <a:rPr lang="fr-CA" sz="3600" i="1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den>
                          </m:f>
                        </m:e>
                      </m:d>
                      <m:r>
                        <a:rPr lang="fr-CA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fr-CA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lin"/>
                              <m:ctrlPr>
                                <a:rPr lang="fr-CA" sz="3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CA" sz="3600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num>
                            <m:den>
                              <m:r>
                                <a:rPr lang="fr-CA" sz="3600" i="1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den>
                          </m:f>
                        </m:e>
                      </m:d>
                      <m:r>
                        <a:rPr lang="fr-CA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=0.469</m:t>
                      </m:r>
                    </m:oMath>
                  </m:oMathPara>
                </a14:m>
                <a:endParaRPr lang="fr-CA" sz="36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CA" sz="36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fr-CA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CA" sz="3600" i="1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fr-CA" sz="36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fr-CA" sz="36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fr-CA" sz="3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CA" sz="36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fr-CA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36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CA" sz="3600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fr-CA" sz="3600" i="1" dirty="0"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p>
                          <m:r>
                            <a:rPr lang="fr-CA" sz="3600" i="1" dirty="0">
                              <a:latin typeface="Cambria Math" panose="02040503050406030204" pitchFamily="18" charset="0"/>
                            </a:rPr>
                            <m:t>=1</m:t>
                          </m:r>
                          <m:r>
                            <a:rPr lang="fr-CA" sz="3600" b="0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36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CA" sz="3600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fr-CA" sz="3600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fr-CA" sz="3600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fr-CA" sz="3600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fr-CA" sz="3600" i="1" dirty="0">
                              <a:latin typeface="Cambria Math" panose="02040503050406030204" pitchFamily="18" charset="0"/>
                            </a:rPr>
                            <m:t>=1</m:t>
                          </m:r>
                          <m:r>
                            <a:rPr lang="fr-CA" sz="36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fr-CA" sz="360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fr-CA" sz="36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</m:d>
                      <m:r>
                        <a:rPr lang="fr-CA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type m:val="lin"/>
                          <m:ctrlPr>
                            <a:rPr lang="fr-CA" sz="3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CA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fr-CA" sz="3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fr-CA" sz="3600" i="1">
                          <a:latin typeface="Cambria Math" panose="02040503050406030204" pitchFamily="18" charset="0"/>
                        </a:rPr>
                        <m:t>=0.</m:t>
                      </m:r>
                      <m:r>
                        <a:rPr lang="fr-CA" sz="3600" b="0" i="1" smtClean="0">
                          <a:latin typeface="Cambria Math" panose="02040503050406030204" pitchFamily="18" charset="0"/>
                        </a:rPr>
                        <m:t>333</m:t>
                      </m:r>
                    </m:oMath>
                  </m:oMathPara>
                </a14:m>
                <a:endParaRPr lang="fr-CA" sz="3600" dirty="0"/>
              </a:p>
              <a:p>
                <a:endParaRPr lang="fr-CA" sz="3600" dirty="0"/>
              </a:p>
              <a:p>
                <a:r>
                  <a:rPr lang="fr-CA" sz="4000" dirty="0"/>
                  <a:t>Ce qui nous donne une probabilité de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fr-CA" sz="40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fr-CA" sz="4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|</m:t>
                          </m:r>
                          <m:sSup>
                            <m:sSupPr>
                              <m:ctrlPr>
                                <a:rPr lang="en-US" sz="40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CA" sz="4000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fr-CA" sz="40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CA" sz="4000" i="1" dirty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p>
                          <m:r>
                            <a:rPr lang="fr-CA" sz="4000" i="1" dirty="0">
                              <a:latin typeface="Cambria Math" panose="02040503050406030204" pitchFamily="18" charset="0"/>
                            </a:rPr>
                            <m:t>=1</m:t>
                          </m:r>
                          <m:r>
                            <a:rPr lang="fr-CA" sz="4000" b="0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40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CA" sz="4000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fr-CA" sz="4000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fr-CA" sz="4000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fr-CA" sz="4000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fr-CA" sz="4000" i="1" dirty="0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  <m:r>
                        <a:rPr lang="fr-CA" sz="40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CA" sz="4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0.</m:t>
                          </m:r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333</m:t>
                          </m:r>
                          <m:r>
                            <a:rPr lang="fr-CA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0.375</m:t>
                          </m:r>
                        </m:num>
                        <m:den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0.469</m:t>
                          </m:r>
                        </m:den>
                      </m:f>
                      <m:r>
                        <a:rPr lang="fr-CA" sz="4000" b="0" i="1" smtClean="0">
                          <a:latin typeface="Cambria Math" panose="02040503050406030204" pitchFamily="18" charset="0"/>
                        </a:rPr>
                        <m:t>0.266</m:t>
                      </m:r>
                    </m:oMath>
                  </m:oMathPara>
                </a14:m>
                <a:endParaRPr lang="fr-CA" sz="4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5D070C8-6D50-4FFE-902F-2C89A0E81E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-3038"/>
                <a:ext cx="12192000" cy="19560611"/>
              </a:xfrm>
              <a:prstGeom prst="rect">
                <a:avLst/>
              </a:prstGeom>
              <a:blipFill>
                <a:blip r:embed="rId3"/>
                <a:stretch>
                  <a:fillRect l="-1750" t="-561" r="-1100"/>
                </a:stretch>
              </a:blipFill>
              <a:ln w="76200">
                <a:noFill/>
              </a:ln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Table 11">
                <a:extLst>
                  <a:ext uri="{FF2B5EF4-FFF2-40B4-BE49-F238E27FC236}">
                    <a16:creationId xmlns:a16="http://schemas.microsoft.com/office/drawing/2014/main" id="{42536A16-9FDB-4DAA-864D-C04F4E73AB1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95652380"/>
                  </p:ext>
                </p:extLst>
              </p:nvPr>
            </p:nvGraphicFramePr>
            <p:xfrm>
              <a:off x="0" y="710928"/>
              <a:ext cx="12191998" cy="6147072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813538">
                      <a:extLst>
                        <a:ext uri="{9D8B030D-6E8A-4147-A177-3AD203B41FA5}">
                          <a16:colId xmlns:a16="http://schemas.microsoft.com/office/drawing/2014/main" val="526581103"/>
                        </a:ext>
                      </a:extLst>
                    </a:gridCol>
                    <a:gridCol w="2813538">
                      <a:extLst>
                        <a:ext uri="{9D8B030D-6E8A-4147-A177-3AD203B41FA5}">
                          <a16:colId xmlns:a16="http://schemas.microsoft.com/office/drawing/2014/main" val="63472524"/>
                        </a:ext>
                      </a:extLst>
                    </a:gridCol>
                    <a:gridCol w="2813538">
                      <a:extLst>
                        <a:ext uri="{9D8B030D-6E8A-4147-A177-3AD203B41FA5}">
                          <a16:colId xmlns:a16="http://schemas.microsoft.com/office/drawing/2014/main" val="1746123975"/>
                        </a:ext>
                      </a:extLst>
                    </a:gridCol>
                    <a:gridCol w="937846">
                      <a:extLst>
                        <a:ext uri="{9D8B030D-6E8A-4147-A177-3AD203B41FA5}">
                          <a16:colId xmlns:a16="http://schemas.microsoft.com/office/drawing/2014/main" val="21630368"/>
                        </a:ext>
                      </a:extLst>
                    </a:gridCol>
                    <a:gridCol w="2813538">
                      <a:extLst>
                        <a:ext uri="{9D8B030D-6E8A-4147-A177-3AD203B41FA5}">
                          <a16:colId xmlns:a16="http://schemas.microsoft.com/office/drawing/2014/main" val="447476720"/>
                        </a:ext>
                      </a:extLst>
                    </a:gridCol>
                  </a:tblGrid>
                  <a:tr h="656167"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CA" sz="3600" b="1" baseline="300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3600" b="1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79488229"/>
                      </a:ext>
                    </a:extLst>
                  </a:tr>
                  <a:tr h="65616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fr-CA" sz="3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𝑺𝒐𝒍𝒆𝒊𝒍</m:t>
                              </m:r>
                            </m:oMath>
                          </a14:m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 (1)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fr-CA" sz="3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𝑽𝒆𝒏𝒕𝒆𝒖𝒙</m:t>
                              </m:r>
                            </m:oMath>
                          </a14:m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 (0)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fr-CA" sz="3200" b="1" dirty="0" smtClean="0">
                                  <a:solidFill>
                                    <a:schemeClr val="bg1"/>
                                  </a:solidFill>
                                </a:rPr>
                                <m:t>Rien</m:t>
                              </m:r>
                            </m:oMath>
                          </a14:m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 (0)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8709484"/>
                      </a:ext>
                    </a:extLst>
                  </a:tr>
                  <a:tr h="656167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fr-CA" sz="3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𝑷𝒍𝒖𝒊𝒆</m:t>
                              </m:r>
                            </m:oMath>
                          </a14:m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 (0)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fr-CA" sz="3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𝑪𝒂𝒍𝒎𝒆</m:t>
                              </m:r>
                            </m:oMath>
                          </a14:m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 (1)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Pic-</a:t>
                          </a:r>
                          <a:r>
                            <a:rPr lang="fr-CA" sz="3200" b="1" dirty="0" err="1">
                              <a:solidFill>
                                <a:schemeClr val="bg1"/>
                              </a:solidFill>
                            </a:rPr>
                            <a:t>nic</a:t>
                          </a:r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 (1)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26847588"/>
                      </a:ext>
                    </a:extLst>
                  </a:tr>
                  <a:tr h="656167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fr-CA" sz="3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𝑺𝒐𝒍𝒆𝒊𝒍</m:t>
                              </m:r>
                            </m:oMath>
                          </a14:m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 (1)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fr-CA" sz="3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𝑪𝒂𝒍𝒎𝒆</m:t>
                              </m:r>
                            </m:oMath>
                          </a14:m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 (1)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Pic-</a:t>
                          </a:r>
                          <a:r>
                            <a:rPr lang="fr-CA" sz="3200" b="1" dirty="0" err="1">
                              <a:solidFill>
                                <a:schemeClr val="bg1"/>
                              </a:solidFill>
                            </a:rPr>
                            <a:t>nic</a:t>
                          </a:r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 (1)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13306357"/>
                      </a:ext>
                    </a:extLst>
                  </a:tr>
                  <a:tr h="656167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fr-CA" sz="3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𝑺𝒐𝒍𝒆𝒊𝒍</m:t>
                              </m:r>
                            </m:oMath>
                          </a14:m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 (1)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fr-CA" sz="3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𝑽𝒆𝒏𝒕𝒆𝒖𝒙</m:t>
                              </m:r>
                            </m:oMath>
                          </a14:m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 (0)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Pic-</a:t>
                          </a:r>
                          <a:r>
                            <a:rPr lang="fr-CA" sz="3200" b="1" dirty="0" err="1">
                              <a:solidFill>
                                <a:schemeClr val="bg1"/>
                              </a:solidFill>
                            </a:rPr>
                            <a:t>nic</a:t>
                          </a:r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 (1)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06098809"/>
                      </a:ext>
                    </a:extLst>
                  </a:tr>
                  <a:tr h="656167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fr-CA" sz="3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𝑷𝒍𝒖𝒊𝒆</m:t>
                              </m:r>
                            </m:oMath>
                          </a14:m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 (0)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fr-CA" sz="3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𝑽𝒆𝒏𝒕𝒆𝒖𝒙</m:t>
                              </m:r>
                            </m:oMath>
                          </a14:m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 (0)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Rien (0)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7885907"/>
                      </a:ext>
                    </a:extLst>
                  </a:tr>
                  <a:tr h="656167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𝟔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fr-CA" sz="3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𝑺𝒐𝒍𝒆𝒊𝒍</m:t>
                              </m:r>
                            </m:oMath>
                          </a14:m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 (1)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fr-CA" sz="3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𝑪𝒂𝒍𝒎𝒆</m:t>
                              </m:r>
                            </m:oMath>
                          </a14:m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 (1)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fr-CA" sz="3200" b="1" dirty="0" smtClean="0">
                                  <a:solidFill>
                                    <a:schemeClr val="bg1"/>
                                  </a:solidFill>
                                </a:rPr>
                                <m:t>Rien</m:t>
                              </m:r>
                            </m:oMath>
                          </a14:m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 (0)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83198527"/>
                      </a:ext>
                    </a:extLst>
                  </a:tr>
                  <a:tr h="656167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𝟕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fr-CA" sz="3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𝑺𝒐𝒍𝒆𝒊𝒍</m:t>
                              </m:r>
                            </m:oMath>
                          </a14:m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 (1)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fr-CA" sz="3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𝑪𝒂𝒍𝒎𝒆</m:t>
                              </m:r>
                            </m:oMath>
                          </a14:m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 (1)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fr-CA" sz="3200" b="1" dirty="0" smtClean="0">
                                  <a:solidFill>
                                    <a:schemeClr val="bg1"/>
                                  </a:solidFill>
                                </a:rPr>
                                <m:t>Pic</m:t>
                              </m:r>
                              <m:r>
                                <m:rPr>
                                  <m:nor/>
                                </m:rPr>
                                <a:rPr lang="fr-CA" sz="3200" b="1" dirty="0" smtClean="0">
                                  <a:solidFill>
                                    <a:schemeClr val="bg1"/>
                                  </a:solidFill>
                                </a:rPr>
                                <m:t>−</m:t>
                              </m:r>
                              <m:r>
                                <m:rPr>
                                  <m:nor/>
                                </m:rPr>
                                <a:rPr lang="fr-CA" sz="3200" b="1" dirty="0" smtClean="0">
                                  <a:solidFill>
                                    <a:schemeClr val="bg1"/>
                                  </a:solidFill>
                                </a:rPr>
                                <m:t>nic</m:t>
                              </m:r>
                            </m:oMath>
                          </a14:m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 (1)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9932453"/>
                      </a:ext>
                    </a:extLst>
                  </a:tr>
                  <a:tr h="656167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fr-CA" sz="3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𝑺𝒐𝒍𝒆𝒊𝒍</m:t>
                              </m:r>
                            </m:oMath>
                          </a14:m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 (1)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fr-CA" sz="3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𝑪𝒂𝒍𝒎𝒆</m:t>
                              </m:r>
                            </m:oMath>
                          </a14:m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 (1)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fr-CA" sz="3200" b="1" dirty="0" smtClean="0">
                                  <a:solidFill>
                                    <a:schemeClr val="bg1"/>
                                  </a:solidFill>
                                </a:rPr>
                                <m:t>Pic</m:t>
                              </m:r>
                              <m:r>
                                <m:rPr>
                                  <m:nor/>
                                </m:rPr>
                                <a:rPr lang="fr-CA" sz="3200" b="1" dirty="0" smtClean="0">
                                  <a:solidFill>
                                    <a:schemeClr val="bg1"/>
                                  </a:solidFill>
                                </a:rPr>
                                <m:t>−</m:t>
                              </m:r>
                              <m:r>
                                <m:rPr>
                                  <m:nor/>
                                </m:rPr>
                                <a:rPr lang="fr-CA" sz="3200" b="1" dirty="0" smtClean="0">
                                  <a:solidFill>
                                    <a:schemeClr val="bg1"/>
                                  </a:solidFill>
                                </a:rPr>
                                <m:t>nic</m:t>
                              </m:r>
                            </m:oMath>
                          </a14:m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 (1)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4496351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Table 11">
                <a:extLst>
                  <a:ext uri="{FF2B5EF4-FFF2-40B4-BE49-F238E27FC236}">
                    <a16:creationId xmlns:a16="http://schemas.microsoft.com/office/drawing/2014/main" id="{42536A16-9FDB-4DAA-864D-C04F4E73AB1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95652380"/>
                  </p:ext>
                </p:extLst>
              </p:nvPr>
            </p:nvGraphicFramePr>
            <p:xfrm>
              <a:off x="0" y="710928"/>
              <a:ext cx="12191998" cy="6147072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813538">
                      <a:extLst>
                        <a:ext uri="{9D8B030D-6E8A-4147-A177-3AD203B41FA5}">
                          <a16:colId xmlns:a16="http://schemas.microsoft.com/office/drawing/2014/main" val="526581103"/>
                        </a:ext>
                      </a:extLst>
                    </a:gridCol>
                    <a:gridCol w="2813538">
                      <a:extLst>
                        <a:ext uri="{9D8B030D-6E8A-4147-A177-3AD203B41FA5}">
                          <a16:colId xmlns:a16="http://schemas.microsoft.com/office/drawing/2014/main" val="63472524"/>
                        </a:ext>
                      </a:extLst>
                    </a:gridCol>
                    <a:gridCol w="2813538">
                      <a:extLst>
                        <a:ext uri="{9D8B030D-6E8A-4147-A177-3AD203B41FA5}">
                          <a16:colId xmlns:a16="http://schemas.microsoft.com/office/drawing/2014/main" val="1746123975"/>
                        </a:ext>
                      </a:extLst>
                    </a:gridCol>
                    <a:gridCol w="937846">
                      <a:extLst>
                        <a:ext uri="{9D8B030D-6E8A-4147-A177-3AD203B41FA5}">
                          <a16:colId xmlns:a16="http://schemas.microsoft.com/office/drawing/2014/main" val="21630368"/>
                        </a:ext>
                      </a:extLst>
                    </a:gridCol>
                    <a:gridCol w="2813538">
                      <a:extLst>
                        <a:ext uri="{9D8B030D-6E8A-4147-A177-3AD203B41FA5}">
                          <a16:colId xmlns:a16="http://schemas.microsoft.com/office/drawing/2014/main" val="447476720"/>
                        </a:ext>
                      </a:extLst>
                    </a:gridCol>
                  </a:tblGrid>
                  <a:tr h="703328"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1085" t="-2609" r="-235141" b="-8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0649" t="-2609" r="-134632" b="-8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33766" t="-2609" r="-1515" b="-8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79488229"/>
                      </a:ext>
                    </a:extLst>
                  </a:tr>
                  <a:tr h="680468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866" t="-105357" r="-334416" b="-7214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1085" t="-105357" r="-235141" b="-7214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0649" t="-105357" r="-134632" b="-7214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33766" t="-105357" r="-1515" b="-72142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8709484"/>
                      </a:ext>
                    </a:extLst>
                  </a:tr>
                  <a:tr h="680468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866" t="-205357" r="-334416" b="-6214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1085" t="-205357" r="-235141" b="-6214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0649" t="-205357" r="-134632" b="-6214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Pic-</a:t>
                          </a:r>
                          <a:r>
                            <a:rPr lang="fr-CA" sz="3200" b="1" dirty="0" err="1">
                              <a:solidFill>
                                <a:schemeClr val="bg1"/>
                              </a:solidFill>
                            </a:rPr>
                            <a:t>nic</a:t>
                          </a:r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 (1)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26847588"/>
                      </a:ext>
                    </a:extLst>
                  </a:tr>
                  <a:tr h="680468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866" t="-305357" r="-334416" b="-5214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1085" t="-305357" r="-235141" b="-5214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0649" t="-305357" r="-134632" b="-5214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Pic-</a:t>
                          </a:r>
                          <a:r>
                            <a:rPr lang="fr-CA" sz="3200" b="1" dirty="0" err="1">
                              <a:solidFill>
                                <a:schemeClr val="bg1"/>
                              </a:solidFill>
                            </a:rPr>
                            <a:t>nic</a:t>
                          </a:r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 (1)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13306357"/>
                      </a:ext>
                    </a:extLst>
                  </a:tr>
                  <a:tr h="680468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866" t="-409009" r="-334416" b="-4261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1085" t="-409009" r="-235141" b="-4261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0649" t="-409009" r="-134632" b="-4261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Pic-</a:t>
                          </a:r>
                          <a:r>
                            <a:rPr lang="fr-CA" sz="3200" b="1" dirty="0" err="1">
                              <a:solidFill>
                                <a:schemeClr val="bg1"/>
                              </a:solidFill>
                            </a:rPr>
                            <a:t>nic</a:t>
                          </a:r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 (1)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06098809"/>
                      </a:ext>
                    </a:extLst>
                  </a:tr>
                  <a:tr h="680468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866" t="-504464" r="-334416" b="-3223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1085" t="-504464" r="-235141" b="-3223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0649" t="-504464" r="-134632" b="-3223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Rien (0)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7885907"/>
                      </a:ext>
                    </a:extLst>
                  </a:tr>
                  <a:tr h="680468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866" t="-604464" r="-334416" b="-2223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1085" t="-604464" r="-235141" b="-2223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0649" t="-604464" r="-134632" b="-2223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33766" t="-604464" r="-1515" b="-22232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83198527"/>
                      </a:ext>
                    </a:extLst>
                  </a:tr>
                  <a:tr h="680468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866" t="-710811" r="-334416" b="-1243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1085" t="-710811" r="-235141" b="-1243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0649" t="-710811" r="-134632" b="-1243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33766" t="-710811" r="-1515" b="-12432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9932453"/>
                      </a:ext>
                    </a:extLst>
                  </a:tr>
                  <a:tr h="680468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866" t="-803571" r="-334416" b="-232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1085" t="-803571" r="-235141" b="-232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0649" t="-803571" r="-134632" b="-232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33766" t="-803571" r="-1515" b="-2321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4496351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14489203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0" y="-707887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b="1" dirty="0"/>
              <a:t>5. Classification naïve bayésienne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5D070C8-6D50-4FFE-902F-2C89A0E81EDD}"/>
                  </a:ext>
                </a:extLst>
              </p:cNvPr>
              <p:cNvSpPr txBox="1"/>
              <p:nvPr/>
            </p:nvSpPr>
            <p:spPr>
              <a:xfrm>
                <a:off x="0" y="-3038"/>
                <a:ext cx="12192000" cy="20915726"/>
              </a:xfrm>
              <a:prstGeom prst="rect">
                <a:avLst/>
              </a:prstGeom>
              <a:noFill/>
              <a:ln w="76200"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CA" sz="4000" dirty="0"/>
                  <a:t>Prenons l’exemple suivant</a:t>
                </a:r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r>
                  <a:rPr lang="fr-CA" sz="4000" dirty="0"/>
                  <a:t>Ainsi, étant donné l’exemple, il y a 80 % de chances de faire un pic-</a:t>
                </a:r>
                <a:r>
                  <a:rPr lang="fr-CA" sz="4000" dirty="0" err="1"/>
                  <a:t>nic</a:t>
                </a:r>
                <a:r>
                  <a:rPr lang="fr-CA" sz="4000" dirty="0"/>
                  <a:t> et 27 % de chances de ne rien faire. </a:t>
                </a:r>
              </a:p>
              <a:p>
                <a:pPr marL="571500" indent="-571500">
                  <a:buFont typeface="Wingdings" panose="05000000000000000000" pitchFamily="2" charset="2"/>
                  <a:buChar char="Ø"/>
                </a:pPr>
                <a:r>
                  <a:rPr lang="fr-CA" sz="4000" dirty="0"/>
                  <a:t>On classifiera donc l’exemple dans « faire un pic-</a:t>
                </a:r>
                <a:r>
                  <a:rPr lang="fr-CA" sz="4000" dirty="0" err="1"/>
                  <a:t>nic</a:t>
                </a:r>
                <a:r>
                  <a:rPr lang="fr-CA" sz="4000" dirty="0"/>
                  <a:t> ».</a:t>
                </a:r>
              </a:p>
              <a:p>
                <a:pPr marL="571500" indent="-571500">
                  <a:buFont typeface="Wingdings" panose="05000000000000000000" pitchFamily="2" charset="2"/>
                  <a:buChar char="Ø"/>
                </a:pPr>
                <a:endParaRPr lang="fr-CA" sz="4000" dirty="0"/>
              </a:p>
              <a:p>
                <a:r>
                  <a:rPr lang="fr-CA" sz="4000" dirty="0"/>
                  <a:t>Comme certaines caractéristiques sont généralement, on assume généralement que celles-ci sont distribuées « normalement » pour calculer </a:t>
                </a:r>
                <a14:m>
                  <m:oMath xmlns:m="http://schemas.openxmlformats.org/officeDocument/2006/math">
                    <m:r>
                      <a:rPr lang="fr-CA" sz="40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fr-CA" sz="4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CA" sz="4000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fr-CA" sz="40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fr-CA" sz="40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fr-CA" sz="4000" dirty="0"/>
                  <a:t> et on utilise la version « </a:t>
                </a:r>
                <a:r>
                  <a:rPr lang="fr-CA" sz="4000" dirty="0" err="1"/>
                  <a:t>GaussianNB</a:t>
                </a:r>
                <a:r>
                  <a:rPr lang="fr-CA" sz="4000" dirty="0"/>
                  <a:t> » dans </a:t>
                </a:r>
                <a:r>
                  <a:rPr lang="fr-CA" sz="4000" dirty="0" err="1"/>
                  <a:t>Scikit</a:t>
                </a:r>
                <a:r>
                  <a:rPr lang="fr-CA" sz="4000" dirty="0"/>
                  <a:t> </a:t>
                </a:r>
                <a:r>
                  <a:rPr lang="fr-CA" sz="4000" dirty="0" err="1"/>
                  <a:t>Learn</a:t>
                </a:r>
                <a:r>
                  <a:rPr lang="fr-CA" sz="4000" dirty="0"/>
                  <a:t>.</a:t>
                </a:r>
              </a:p>
              <a:p>
                <a:endParaRPr lang="fr-CA" sz="4000" dirty="0"/>
              </a:p>
              <a:p>
                <a:r>
                  <a:rPr lang="fr-CA" sz="4000" dirty="0"/>
                  <a:t>Notons que la méthode est qualifiée de « naïve » parce que le calcul de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sz="40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fr-CA" sz="4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fr-CA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CA" sz="40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fr-CA" sz="4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40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CA" sz="4000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fr-CA" sz="4000" i="1" dirty="0"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p>
                          <m:r>
                            <a:rPr lang="fr-CA" sz="4000" i="1" dirty="0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  <m:r>
                        <a:rPr lang="fr-CA" sz="4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fr-CA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fr-CA" sz="4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40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CA" sz="4000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fr-CA" sz="4000" i="1" dirty="0">
                                  <a:latin typeface="Cambria Math" panose="02040503050406030204" pitchFamily="18" charset="0"/>
                                </a:rPr>
                                <m:t>(2)</m:t>
                              </m:r>
                            </m:sup>
                          </m:sSup>
                          <m:r>
                            <a:rPr lang="fr-CA" sz="4000" i="1" dirty="0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  <m:r>
                        <a:rPr lang="fr-CA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fr-CA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fr-CA" sz="4000" dirty="0"/>
              </a:p>
              <a:p>
                <a:r>
                  <a:rPr lang="fr-CA" sz="4000" dirty="0"/>
                  <a:t>prend pour acquis que les caractéristiques sont indépendantes, ce qui n’est jamais vraiment le cas dans la réalité.</a:t>
                </a:r>
              </a:p>
              <a:p>
                <a:pPr marL="571500" indent="-57150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La méthode fonctionne généralement bien même si ce postulat n’est pas respecté.</a:t>
                </a:r>
              </a:p>
              <a:p>
                <a:pPr marL="571500" indent="-571500">
                  <a:buFont typeface="Wingdings" panose="05000000000000000000" pitchFamily="2" charset="2"/>
                  <a:buChar char="Ø"/>
                </a:pPr>
                <a:endParaRPr lang="fr-CA" sz="3600" dirty="0"/>
              </a:p>
              <a:p>
                <a:r>
                  <a:rPr lang="fr-CA" sz="4000" dirty="0"/>
                  <a:t>Enfin, on n’a généralement aucun hyperparamètre à ajuster (il existe cependant « </a:t>
                </a:r>
                <a:r>
                  <a:rPr lang="fr-CA" sz="4000" dirty="0" err="1"/>
                  <a:t>var_smoothing</a:t>
                </a:r>
                <a:r>
                  <a:rPr lang="fr-CA" sz="4000" dirty="0"/>
                  <a:t> » dans </a:t>
                </a:r>
                <a:r>
                  <a:rPr lang="fr-CA" sz="4000" dirty="0" err="1"/>
                  <a:t>Scikit</a:t>
                </a:r>
                <a:r>
                  <a:rPr lang="fr-CA" sz="4000" dirty="0"/>
                  <a:t> </a:t>
                </a:r>
                <a:r>
                  <a:rPr lang="fr-CA" sz="4000" dirty="0" err="1"/>
                  <a:t>Learn</a:t>
                </a:r>
                <a:r>
                  <a:rPr lang="fr-CA" sz="4000" dirty="0"/>
                  <a:t>, mais on n’a généralement pas besoin de le modifier).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5D070C8-6D50-4FFE-902F-2C89A0E81E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-3038"/>
                <a:ext cx="12192000" cy="20915726"/>
              </a:xfrm>
              <a:prstGeom prst="rect">
                <a:avLst/>
              </a:prstGeom>
              <a:blipFill>
                <a:blip r:embed="rId3"/>
                <a:stretch>
                  <a:fillRect l="-1750" t="-525" r="-1350" b="-291"/>
                </a:stretch>
              </a:blipFill>
              <a:ln w="76200">
                <a:noFill/>
              </a:ln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Table 11">
                <a:extLst>
                  <a:ext uri="{FF2B5EF4-FFF2-40B4-BE49-F238E27FC236}">
                    <a16:creationId xmlns:a16="http://schemas.microsoft.com/office/drawing/2014/main" id="{42536A16-9FDB-4DAA-864D-C04F4E73AB19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0" y="710928"/>
              <a:ext cx="12191998" cy="6147072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813538">
                      <a:extLst>
                        <a:ext uri="{9D8B030D-6E8A-4147-A177-3AD203B41FA5}">
                          <a16:colId xmlns:a16="http://schemas.microsoft.com/office/drawing/2014/main" val="526581103"/>
                        </a:ext>
                      </a:extLst>
                    </a:gridCol>
                    <a:gridCol w="2813538">
                      <a:extLst>
                        <a:ext uri="{9D8B030D-6E8A-4147-A177-3AD203B41FA5}">
                          <a16:colId xmlns:a16="http://schemas.microsoft.com/office/drawing/2014/main" val="63472524"/>
                        </a:ext>
                      </a:extLst>
                    </a:gridCol>
                    <a:gridCol w="2813538">
                      <a:extLst>
                        <a:ext uri="{9D8B030D-6E8A-4147-A177-3AD203B41FA5}">
                          <a16:colId xmlns:a16="http://schemas.microsoft.com/office/drawing/2014/main" val="1746123975"/>
                        </a:ext>
                      </a:extLst>
                    </a:gridCol>
                    <a:gridCol w="937846">
                      <a:extLst>
                        <a:ext uri="{9D8B030D-6E8A-4147-A177-3AD203B41FA5}">
                          <a16:colId xmlns:a16="http://schemas.microsoft.com/office/drawing/2014/main" val="21630368"/>
                        </a:ext>
                      </a:extLst>
                    </a:gridCol>
                    <a:gridCol w="2813538">
                      <a:extLst>
                        <a:ext uri="{9D8B030D-6E8A-4147-A177-3AD203B41FA5}">
                          <a16:colId xmlns:a16="http://schemas.microsoft.com/office/drawing/2014/main" val="447476720"/>
                        </a:ext>
                      </a:extLst>
                    </a:gridCol>
                  </a:tblGrid>
                  <a:tr h="656167"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CA" sz="3600" b="1" baseline="300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3600" b="1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79488229"/>
                      </a:ext>
                    </a:extLst>
                  </a:tr>
                  <a:tr h="65616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fr-CA" sz="3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𝑺𝒐𝒍𝒆𝒊𝒍</m:t>
                              </m:r>
                            </m:oMath>
                          </a14:m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 (1)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fr-CA" sz="3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𝑽𝒆𝒏𝒕𝒆𝒖𝒙</m:t>
                              </m:r>
                            </m:oMath>
                          </a14:m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 (0)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fr-CA" sz="3200" b="1" dirty="0" smtClean="0">
                                  <a:solidFill>
                                    <a:schemeClr val="bg1"/>
                                  </a:solidFill>
                                </a:rPr>
                                <m:t>Rien</m:t>
                              </m:r>
                            </m:oMath>
                          </a14:m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 (0)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8709484"/>
                      </a:ext>
                    </a:extLst>
                  </a:tr>
                  <a:tr h="656167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fr-CA" sz="3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𝑷𝒍𝒖𝒊𝒆</m:t>
                              </m:r>
                            </m:oMath>
                          </a14:m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 (0)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fr-CA" sz="3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𝑪𝒂𝒍𝒎𝒆</m:t>
                              </m:r>
                            </m:oMath>
                          </a14:m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 (1)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Pic-</a:t>
                          </a:r>
                          <a:r>
                            <a:rPr lang="fr-CA" sz="3200" b="1" dirty="0" err="1">
                              <a:solidFill>
                                <a:schemeClr val="bg1"/>
                              </a:solidFill>
                            </a:rPr>
                            <a:t>nic</a:t>
                          </a:r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 (1)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26847588"/>
                      </a:ext>
                    </a:extLst>
                  </a:tr>
                  <a:tr h="656167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fr-CA" sz="3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𝑺𝒐𝒍𝒆𝒊𝒍</m:t>
                              </m:r>
                            </m:oMath>
                          </a14:m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 (1)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fr-CA" sz="3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𝑪𝒂𝒍𝒎𝒆</m:t>
                              </m:r>
                            </m:oMath>
                          </a14:m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 (1)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Pic-</a:t>
                          </a:r>
                          <a:r>
                            <a:rPr lang="fr-CA" sz="3200" b="1" dirty="0" err="1">
                              <a:solidFill>
                                <a:schemeClr val="bg1"/>
                              </a:solidFill>
                            </a:rPr>
                            <a:t>nic</a:t>
                          </a:r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 (1)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13306357"/>
                      </a:ext>
                    </a:extLst>
                  </a:tr>
                  <a:tr h="656167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fr-CA" sz="3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𝑺𝒐𝒍𝒆𝒊𝒍</m:t>
                              </m:r>
                            </m:oMath>
                          </a14:m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 (1)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fr-CA" sz="3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𝑽𝒆𝒏𝒕𝒆𝒖𝒙</m:t>
                              </m:r>
                            </m:oMath>
                          </a14:m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 (0)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Pic-</a:t>
                          </a:r>
                          <a:r>
                            <a:rPr lang="fr-CA" sz="3200" b="1" dirty="0" err="1">
                              <a:solidFill>
                                <a:schemeClr val="bg1"/>
                              </a:solidFill>
                            </a:rPr>
                            <a:t>nic</a:t>
                          </a:r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 (1)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06098809"/>
                      </a:ext>
                    </a:extLst>
                  </a:tr>
                  <a:tr h="656167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fr-CA" sz="3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𝑷𝒍𝒖𝒊𝒆</m:t>
                              </m:r>
                            </m:oMath>
                          </a14:m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 (0)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fr-CA" sz="3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𝑽𝒆𝒏𝒕𝒆𝒖𝒙</m:t>
                              </m:r>
                            </m:oMath>
                          </a14:m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 (0)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Rien (0)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7885907"/>
                      </a:ext>
                    </a:extLst>
                  </a:tr>
                  <a:tr h="656167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𝟔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fr-CA" sz="3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𝑺𝒐𝒍𝒆𝒊𝒍</m:t>
                              </m:r>
                            </m:oMath>
                          </a14:m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 (1)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fr-CA" sz="3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𝑪𝒂𝒍𝒎𝒆</m:t>
                              </m:r>
                            </m:oMath>
                          </a14:m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 (1)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fr-CA" sz="3200" b="1" dirty="0" smtClean="0">
                                  <a:solidFill>
                                    <a:schemeClr val="bg1"/>
                                  </a:solidFill>
                                </a:rPr>
                                <m:t>Rien</m:t>
                              </m:r>
                            </m:oMath>
                          </a14:m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 (0)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83198527"/>
                      </a:ext>
                    </a:extLst>
                  </a:tr>
                  <a:tr h="656167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𝟕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fr-CA" sz="3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𝑺𝒐𝒍𝒆𝒊𝒍</m:t>
                              </m:r>
                            </m:oMath>
                          </a14:m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 (1)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fr-CA" sz="3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𝑪𝒂𝒍𝒎𝒆</m:t>
                              </m:r>
                            </m:oMath>
                          </a14:m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 (1)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fr-CA" sz="3200" b="1" dirty="0" smtClean="0">
                                  <a:solidFill>
                                    <a:schemeClr val="bg1"/>
                                  </a:solidFill>
                                </a:rPr>
                                <m:t>Pic</m:t>
                              </m:r>
                              <m:r>
                                <m:rPr>
                                  <m:nor/>
                                </m:rPr>
                                <a:rPr lang="fr-CA" sz="3200" b="1" dirty="0" smtClean="0">
                                  <a:solidFill>
                                    <a:schemeClr val="bg1"/>
                                  </a:solidFill>
                                </a:rPr>
                                <m:t>−</m:t>
                              </m:r>
                              <m:r>
                                <m:rPr>
                                  <m:nor/>
                                </m:rPr>
                                <a:rPr lang="fr-CA" sz="3200" b="1" dirty="0" smtClean="0">
                                  <a:solidFill>
                                    <a:schemeClr val="bg1"/>
                                  </a:solidFill>
                                </a:rPr>
                                <m:t>nic</m:t>
                              </m:r>
                            </m:oMath>
                          </a14:m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 (1)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9932453"/>
                      </a:ext>
                    </a:extLst>
                  </a:tr>
                  <a:tr h="656167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fr-CA" sz="3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𝑺𝒐𝒍𝒆𝒊𝒍</m:t>
                              </m:r>
                            </m:oMath>
                          </a14:m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 (1)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fr-CA" sz="32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𝑪𝒂𝒍𝒎𝒆</m:t>
                              </m:r>
                            </m:oMath>
                          </a14:m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 (1)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fr-CA" sz="3200" b="1" dirty="0" smtClean="0">
                                  <a:solidFill>
                                    <a:schemeClr val="bg1"/>
                                  </a:solidFill>
                                </a:rPr>
                                <m:t>Pic</m:t>
                              </m:r>
                              <m:r>
                                <m:rPr>
                                  <m:nor/>
                                </m:rPr>
                                <a:rPr lang="fr-CA" sz="3200" b="1" dirty="0" smtClean="0">
                                  <a:solidFill>
                                    <a:schemeClr val="bg1"/>
                                  </a:solidFill>
                                </a:rPr>
                                <m:t>−</m:t>
                              </m:r>
                              <m:r>
                                <m:rPr>
                                  <m:nor/>
                                </m:rPr>
                                <a:rPr lang="fr-CA" sz="3200" b="1" dirty="0" smtClean="0">
                                  <a:solidFill>
                                    <a:schemeClr val="bg1"/>
                                  </a:solidFill>
                                </a:rPr>
                                <m:t>nic</m:t>
                              </m:r>
                            </m:oMath>
                          </a14:m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 (1)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4496351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Table 11">
                <a:extLst>
                  <a:ext uri="{FF2B5EF4-FFF2-40B4-BE49-F238E27FC236}">
                    <a16:creationId xmlns:a16="http://schemas.microsoft.com/office/drawing/2014/main" id="{42536A16-9FDB-4DAA-864D-C04F4E73AB19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0" y="710928"/>
              <a:ext cx="12191998" cy="6147072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813538">
                      <a:extLst>
                        <a:ext uri="{9D8B030D-6E8A-4147-A177-3AD203B41FA5}">
                          <a16:colId xmlns:a16="http://schemas.microsoft.com/office/drawing/2014/main" val="526581103"/>
                        </a:ext>
                      </a:extLst>
                    </a:gridCol>
                    <a:gridCol w="2813538">
                      <a:extLst>
                        <a:ext uri="{9D8B030D-6E8A-4147-A177-3AD203B41FA5}">
                          <a16:colId xmlns:a16="http://schemas.microsoft.com/office/drawing/2014/main" val="63472524"/>
                        </a:ext>
                      </a:extLst>
                    </a:gridCol>
                    <a:gridCol w="2813538">
                      <a:extLst>
                        <a:ext uri="{9D8B030D-6E8A-4147-A177-3AD203B41FA5}">
                          <a16:colId xmlns:a16="http://schemas.microsoft.com/office/drawing/2014/main" val="1746123975"/>
                        </a:ext>
                      </a:extLst>
                    </a:gridCol>
                    <a:gridCol w="937846">
                      <a:extLst>
                        <a:ext uri="{9D8B030D-6E8A-4147-A177-3AD203B41FA5}">
                          <a16:colId xmlns:a16="http://schemas.microsoft.com/office/drawing/2014/main" val="21630368"/>
                        </a:ext>
                      </a:extLst>
                    </a:gridCol>
                    <a:gridCol w="2813538">
                      <a:extLst>
                        <a:ext uri="{9D8B030D-6E8A-4147-A177-3AD203B41FA5}">
                          <a16:colId xmlns:a16="http://schemas.microsoft.com/office/drawing/2014/main" val="447476720"/>
                        </a:ext>
                      </a:extLst>
                    </a:gridCol>
                  </a:tblGrid>
                  <a:tr h="703328"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1085" t="-2609" r="-235141" b="-8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0649" t="-2609" r="-134632" b="-8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33766" t="-2609" r="-1515" b="-8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79488229"/>
                      </a:ext>
                    </a:extLst>
                  </a:tr>
                  <a:tr h="680468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866" t="-105357" r="-334416" b="-7214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1085" t="-105357" r="-235141" b="-7214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0649" t="-105357" r="-134632" b="-7214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33766" t="-105357" r="-1515" b="-72142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8709484"/>
                      </a:ext>
                    </a:extLst>
                  </a:tr>
                  <a:tr h="680468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866" t="-205357" r="-334416" b="-6214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1085" t="-205357" r="-235141" b="-6214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0649" t="-205357" r="-134632" b="-6214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Pic-</a:t>
                          </a:r>
                          <a:r>
                            <a:rPr lang="fr-CA" sz="3200" b="1" dirty="0" err="1">
                              <a:solidFill>
                                <a:schemeClr val="bg1"/>
                              </a:solidFill>
                            </a:rPr>
                            <a:t>nic</a:t>
                          </a:r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 (1)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26847588"/>
                      </a:ext>
                    </a:extLst>
                  </a:tr>
                  <a:tr h="680468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866" t="-305357" r="-334416" b="-5214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1085" t="-305357" r="-235141" b="-5214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0649" t="-305357" r="-134632" b="-5214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Pic-</a:t>
                          </a:r>
                          <a:r>
                            <a:rPr lang="fr-CA" sz="3200" b="1" dirty="0" err="1">
                              <a:solidFill>
                                <a:schemeClr val="bg1"/>
                              </a:solidFill>
                            </a:rPr>
                            <a:t>nic</a:t>
                          </a:r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 (1)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13306357"/>
                      </a:ext>
                    </a:extLst>
                  </a:tr>
                  <a:tr h="680468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866" t="-409009" r="-334416" b="-4261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1085" t="-409009" r="-235141" b="-4261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0649" t="-409009" r="-134632" b="-4261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Pic-</a:t>
                          </a:r>
                          <a:r>
                            <a:rPr lang="fr-CA" sz="3200" b="1" dirty="0" err="1">
                              <a:solidFill>
                                <a:schemeClr val="bg1"/>
                              </a:solidFill>
                            </a:rPr>
                            <a:t>nic</a:t>
                          </a:r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 (1)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06098809"/>
                      </a:ext>
                    </a:extLst>
                  </a:tr>
                  <a:tr h="680468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866" t="-504464" r="-334416" b="-3223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1085" t="-504464" r="-235141" b="-3223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0649" t="-504464" r="-134632" b="-3223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3200" b="1" dirty="0">
                              <a:solidFill>
                                <a:schemeClr val="bg1"/>
                              </a:solidFill>
                            </a:rPr>
                            <a:t>Rien (0)</a:t>
                          </a: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0000">
                            <a:alpha val="5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7885907"/>
                      </a:ext>
                    </a:extLst>
                  </a:tr>
                  <a:tr h="680468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866" t="-604464" r="-334416" b="-2223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1085" t="-604464" r="-235141" b="-2223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0649" t="-604464" r="-134632" b="-2223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33766" t="-604464" r="-1515" b="-22232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83198527"/>
                      </a:ext>
                    </a:extLst>
                  </a:tr>
                  <a:tr h="680468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866" t="-710811" r="-334416" b="-1243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1085" t="-710811" r="-235141" b="-1243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0649" t="-710811" r="-134632" b="-1243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33766" t="-710811" r="-1515" b="-12432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9932453"/>
                      </a:ext>
                    </a:extLst>
                  </a:tr>
                  <a:tr h="680468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866" t="-803571" r="-334416" b="-232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1085" t="-803571" r="-235141" b="-232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0649" t="-803571" r="-134632" b="-232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3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33766" t="-803571" r="-1515" b="-2321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4496351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72299629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7F1987F-62F9-4A07-9FEC-F929F8D56695}"/>
              </a:ext>
            </a:extLst>
          </p:cNvPr>
          <p:cNvSpPr txBox="1"/>
          <p:nvPr/>
        </p:nvSpPr>
        <p:spPr>
          <a:xfrm>
            <a:off x="0" y="3075057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6000" b="1" dirty="0"/>
              <a:t>6. K PLUS PROCHES VOISINS</a:t>
            </a:r>
          </a:p>
        </p:txBody>
      </p:sp>
    </p:spTree>
    <p:extLst>
      <p:ext uri="{BB962C8B-B14F-4D97-AF65-F5344CB8AC3E}">
        <p14:creationId xmlns:p14="http://schemas.microsoft.com/office/powerpoint/2010/main" val="47963146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0" y="-707887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b="1" dirty="0"/>
              <a:t>6. K plus proches voisins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5D070C8-6D50-4FFE-902F-2C89A0E81EDD}"/>
                  </a:ext>
                </a:extLst>
              </p:cNvPr>
              <p:cNvSpPr txBox="1"/>
              <p:nvPr/>
            </p:nvSpPr>
            <p:spPr>
              <a:xfrm>
                <a:off x="0" y="-3038"/>
                <a:ext cx="12192000" cy="21944469"/>
              </a:xfrm>
              <a:prstGeom prst="rect">
                <a:avLst/>
              </a:prstGeom>
              <a:noFill/>
              <a:ln w="76200"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CA" sz="4000" dirty="0"/>
                  <a:t>Cette méthode est purement basée sur </a:t>
                </a:r>
                <a:br>
                  <a:rPr lang="fr-CA" sz="4000" dirty="0"/>
                </a:br>
                <a:r>
                  <a:rPr lang="fr-CA" sz="4000" dirty="0"/>
                  <a:t>la proximité des exemples.</a:t>
                </a:r>
              </a:p>
              <a:p>
                <a:endParaRPr lang="fr-CA" sz="4000" dirty="0"/>
              </a:p>
              <a:p>
                <a:r>
                  <a:rPr lang="fr-CA" sz="4000" dirty="0"/>
                  <a:t>Étapes :</a:t>
                </a:r>
              </a:p>
              <a:p>
                <a:endParaRPr lang="fr-CA" sz="4000" dirty="0"/>
              </a:p>
              <a:p>
                <a:pPr marL="742950" indent="-742950">
                  <a:buFont typeface="+mj-lt"/>
                  <a:buAutoNum type="arabicPeriod"/>
                </a:pPr>
                <a:r>
                  <a:rPr lang="fr-CA" sz="4000" dirty="0"/>
                  <a:t>On fixe le nombre de voisins utilisés dans la décision</a:t>
                </a:r>
                <a:br>
                  <a:rPr lang="fr-CA" sz="4000" dirty="0"/>
                </a:br>
                <a:r>
                  <a:rPr lang="fr-CA" sz="4000" dirty="0"/>
                  <a:t>(i.e. </a:t>
                </a:r>
                <a:r>
                  <a:rPr lang="fr-CA" sz="4000" i="1" dirty="0"/>
                  <a:t>k</a:t>
                </a:r>
                <a:r>
                  <a:rPr lang="fr-CA" sz="4000" dirty="0"/>
                  <a:t>).</a:t>
                </a:r>
              </a:p>
              <a:p>
                <a:pPr marL="742950" indent="-742950">
                  <a:buFont typeface="+mj-lt"/>
                  <a:buAutoNum type="arabicPeriod"/>
                </a:pPr>
                <a:endParaRPr lang="fr-CA" sz="4000" dirty="0"/>
              </a:p>
              <a:p>
                <a:pPr marL="742950" indent="-742950">
                  <a:buFont typeface="+mj-lt"/>
                  <a:buAutoNum type="arabicPeriod"/>
                </a:pPr>
                <a:r>
                  <a:rPr lang="fr-CA" sz="4000" dirty="0"/>
                  <a:t>Pour un nouvel exemple dont on doit prédire la classe, on vérifie les classes des </a:t>
                </a:r>
                <a:r>
                  <a:rPr lang="fr-CA" sz="4000" i="1" dirty="0"/>
                  <a:t>k</a:t>
                </a:r>
                <a:r>
                  <a:rPr lang="fr-CA" sz="4000" dirty="0"/>
                  <a:t> exemples les plus proches (i.e. les </a:t>
                </a:r>
                <a:r>
                  <a:rPr lang="fr-CA" sz="4000" i="1" dirty="0"/>
                  <a:t>k</a:t>
                </a:r>
                <a:r>
                  <a:rPr lang="fr-CA" sz="4000" dirty="0"/>
                  <a:t> voisins).</a:t>
                </a:r>
              </a:p>
              <a:p>
                <a:pPr marL="742950" indent="-742950">
                  <a:buFont typeface="+mj-lt"/>
                  <a:buAutoNum type="arabicPeriod"/>
                </a:pPr>
                <a:endParaRPr lang="fr-CA" sz="4000" dirty="0"/>
              </a:p>
              <a:p>
                <a:pPr marL="742950" indent="-742950">
                  <a:buFont typeface="+mj-lt"/>
                  <a:buAutoNum type="arabicPeriod"/>
                </a:pPr>
                <a:r>
                  <a:rPr lang="fr-CA" sz="4000" dirty="0"/>
                  <a:t>La classe la plus fréquente (dans ces </a:t>
                </a:r>
                <a:r>
                  <a:rPr lang="fr-CA" sz="4000" i="1" dirty="0"/>
                  <a:t>k</a:t>
                </a:r>
                <a:r>
                  <a:rPr lang="fr-CA" sz="4000" dirty="0"/>
                  <a:t> voisins) est la classe prédite pour le nouvel exemple.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4000" dirty="0"/>
                  <a:t> Si égalité, on tire au hasard.</a:t>
                </a:r>
              </a:p>
              <a:p>
                <a:pPr marL="742950" indent="-742950">
                  <a:buFont typeface="+mj-lt"/>
                  <a:buAutoNum type="arabicPeriod"/>
                </a:pPr>
                <a:endParaRPr lang="fr-CA" sz="4000" dirty="0"/>
              </a:p>
              <a:p>
                <a:r>
                  <a:rPr lang="fr-CA" sz="4000" dirty="0"/>
                  <a:t>Dans l’exemple suivant pour le </a:t>
                </a:r>
                <a:r>
                  <a:rPr lang="fr-CA" sz="4000" dirty="0" err="1"/>
                  <a:t>nouevl</a:t>
                </a:r>
                <a:r>
                  <a:rPr lang="fr-CA" sz="4000" dirty="0"/>
                  <a:t> exemple      :</a:t>
                </a:r>
              </a:p>
              <a:p>
                <a:pPr marL="571500" indent="-571500">
                  <a:buFont typeface="Wingdings" panose="05000000000000000000" pitchFamily="2" charset="2"/>
                  <a:buChar char="Ø"/>
                </a:pPr>
                <a:r>
                  <a:rPr lang="fr-CA" sz="4000" dirty="0"/>
                  <a:t>Si </a:t>
                </a:r>
                <a14:m>
                  <m:oMath xmlns:m="http://schemas.openxmlformats.org/officeDocument/2006/math">
                    <m:r>
                      <a:rPr lang="fr-CA" sz="40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fr-CA" sz="40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fr-CA" sz="4000" dirty="0"/>
                  <a:t>, classe</a:t>
                </a:r>
              </a:p>
              <a:p>
                <a:pPr marL="571500" indent="-571500">
                  <a:buFont typeface="Wingdings" panose="05000000000000000000" pitchFamily="2" charset="2"/>
                  <a:buChar char="Ø"/>
                </a:pPr>
                <a:r>
                  <a:rPr lang="fr-CA" sz="4000" dirty="0"/>
                  <a:t>Si </a:t>
                </a:r>
                <a14:m>
                  <m:oMath xmlns:m="http://schemas.openxmlformats.org/officeDocument/2006/math">
                    <m:r>
                      <a:rPr lang="fr-CA" sz="4000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fr-CA" sz="4000" i="1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fr-CA" sz="4000" dirty="0"/>
                  <a:t>, classe</a:t>
                </a:r>
              </a:p>
              <a:p>
                <a:pPr marL="571500" indent="-571500">
                  <a:buFont typeface="Wingdings" panose="05000000000000000000" pitchFamily="2" charset="2"/>
                  <a:buChar char="Ø"/>
                </a:pPr>
                <a:r>
                  <a:rPr lang="fr-CA" sz="4000" dirty="0"/>
                  <a:t>Si </a:t>
                </a:r>
                <a14:m>
                  <m:oMath xmlns:m="http://schemas.openxmlformats.org/officeDocument/2006/math">
                    <m:r>
                      <a:rPr lang="fr-CA" sz="4000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fr-CA" sz="4000" i="1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fr-CA" sz="4000" dirty="0"/>
                  <a:t>, classe</a:t>
                </a:r>
              </a:p>
              <a:p>
                <a:pPr marL="571500" indent="-571500">
                  <a:buFont typeface="Wingdings" panose="05000000000000000000" pitchFamily="2" charset="2"/>
                  <a:buChar char="Ø"/>
                </a:pPr>
                <a:r>
                  <a:rPr lang="fr-CA" sz="4000" dirty="0"/>
                  <a:t>Si </a:t>
                </a:r>
                <a14:m>
                  <m:oMath xmlns:m="http://schemas.openxmlformats.org/officeDocument/2006/math">
                    <m:r>
                      <a:rPr lang="fr-CA" sz="4000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fr-CA" sz="4000" i="1">
                        <a:latin typeface="Cambria Math" panose="02040503050406030204" pitchFamily="18" charset="0"/>
                      </a:rPr>
                      <m:t>=4</m:t>
                    </m:r>
                  </m:oMath>
                </a14:m>
                <a:r>
                  <a:rPr lang="fr-CA" sz="4000" dirty="0"/>
                  <a:t>, classe          (hasard)</a:t>
                </a:r>
              </a:p>
              <a:p>
                <a:pPr marL="571500" indent="-571500">
                  <a:buFont typeface="Wingdings" panose="05000000000000000000" pitchFamily="2" charset="2"/>
                  <a:buChar char="Ø"/>
                </a:pPr>
                <a:r>
                  <a:rPr lang="fr-CA" sz="4000" dirty="0"/>
                  <a:t>Si </a:t>
                </a:r>
                <a14:m>
                  <m:oMath xmlns:m="http://schemas.openxmlformats.org/officeDocument/2006/math">
                    <m:r>
                      <a:rPr lang="fr-CA" sz="4000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fr-CA" sz="4000" i="1"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r>
                  <a:rPr lang="fr-CA" sz="4000" dirty="0"/>
                  <a:t>, classe</a:t>
                </a:r>
              </a:p>
              <a:p>
                <a:pPr marL="571500" indent="-571500">
                  <a:buFont typeface="Wingdings" panose="05000000000000000000" pitchFamily="2" charset="2"/>
                  <a:buChar char="Ø"/>
                </a:pPr>
                <a:r>
                  <a:rPr lang="fr-CA" sz="4000" dirty="0"/>
                  <a:t>Si </a:t>
                </a:r>
                <a14:m>
                  <m:oMath xmlns:m="http://schemas.openxmlformats.org/officeDocument/2006/math">
                    <m:r>
                      <a:rPr lang="fr-CA" sz="4000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fr-CA" sz="4000" i="1">
                        <a:latin typeface="Cambria Math" panose="02040503050406030204" pitchFamily="18" charset="0"/>
                      </a:rPr>
                      <m:t>=6</m:t>
                    </m:r>
                  </m:oMath>
                </a14:m>
                <a:r>
                  <a:rPr lang="fr-CA" sz="4000" dirty="0"/>
                  <a:t>, classe</a:t>
                </a:r>
              </a:p>
              <a:p>
                <a:pPr marL="571500" indent="-571500">
                  <a:buFont typeface="Wingdings" panose="05000000000000000000" pitchFamily="2" charset="2"/>
                  <a:buChar char="Ø"/>
                </a:pPr>
                <a:endParaRPr lang="fr-CA" sz="4000" dirty="0"/>
              </a:p>
              <a:p>
                <a:pPr marL="571500" indent="-571500">
                  <a:buFont typeface="Wingdings" panose="05000000000000000000" pitchFamily="2" charset="2"/>
                  <a:buChar char="Ø"/>
                </a:pPr>
                <a:endParaRPr lang="fr-CA" sz="4000" dirty="0"/>
              </a:p>
              <a:p>
                <a:r>
                  <a:rPr lang="fr-CA" sz="4000" b="1" dirty="0"/>
                  <a:t>Le principal hyperparamètre à ajuster est donc </a:t>
                </a:r>
                <a:br>
                  <a:rPr lang="fr-CA" sz="4000" b="1" dirty="0"/>
                </a:br>
                <a:r>
                  <a:rPr lang="fr-CA" sz="4000" b="1" dirty="0"/>
                  <a:t>la valeur de </a:t>
                </a:r>
                <a:r>
                  <a:rPr lang="fr-CA" sz="4000" b="1" i="1" dirty="0"/>
                  <a:t>k (appelé « </a:t>
                </a:r>
                <a:r>
                  <a:rPr lang="fr-CA" sz="4000" b="1" i="1" dirty="0" err="1"/>
                  <a:t>n_neighbors</a:t>
                </a:r>
                <a:r>
                  <a:rPr lang="fr-CA" sz="4000" b="1" i="1" dirty="0"/>
                  <a:t> dans </a:t>
                </a:r>
                <a:r>
                  <a:rPr lang="fr-CA" sz="4000" b="1" i="1" dirty="0" err="1"/>
                  <a:t>scikit</a:t>
                </a:r>
                <a:r>
                  <a:rPr lang="fr-CA" sz="4000" b="1" i="1" dirty="0"/>
                  <a:t> </a:t>
                </a:r>
                <a:r>
                  <a:rPr lang="fr-CA" sz="4000" b="1" i="1" dirty="0" err="1"/>
                  <a:t>learn</a:t>
                </a:r>
                <a:r>
                  <a:rPr lang="fr-CA" sz="4000" b="1" i="1" dirty="0"/>
                  <a:t>)</a:t>
                </a:r>
              </a:p>
              <a:p>
                <a:pPr marL="571500" indent="-571500">
                  <a:buFont typeface="Wingdings" panose="05000000000000000000" pitchFamily="2" charset="2"/>
                  <a:buChar char="Ø"/>
                </a:pPr>
                <a:r>
                  <a:rPr lang="fr-CA" sz="3600" b="1" i="1" dirty="0"/>
                  <a:t>Plus k est élevé, plus le biais est élevé et </a:t>
                </a:r>
                <a:br>
                  <a:rPr lang="fr-CA" sz="3600" b="1" i="1" dirty="0"/>
                </a:br>
                <a:r>
                  <a:rPr lang="fr-CA" sz="3600" b="1" i="1" dirty="0"/>
                  <a:t>la variance est faible.</a:t>
                </a:r>
              </a:p>
              <a:p>
                <a:endParaRPr lang="fr-CA" sz="4000" dirty="0"/>
              </a:p>
              <a:p>
                <a:r>
                  <a:rPr lang="fr-CA" sz="4000" dirty="0"/>
                  <a:t>Un 2e hyperparamètre permet de décider si l’on souhaite que la distance soit considérée (un voisin plus proche aura une importance plus élevée qu’un voisin plus loin).</a:t>
                </a:r>
              </a:p>
              <a:p>
                <a:pPr marL="571500" indent="-57150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Hyperparamètre « </a:t>
                </a:r>
                <a:r>
                  <a:rPr lang="fr-CA" sz="3600" dirty="0" err="1"/>
                  <a:t>weights</a:t>
                </a:r>
                <a:r>
                  <a:rPr lang="fr-CA" sz="3600" dirty="0"/>
                  <a:t> ».</a:t>
                </a:r>
              </a:p>
              <a:p>
                <a:pPr marL="1485900" lvl="2" indent="-57150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Valeur « </a:t>
                </a:r>
                <a:r>
                  <a:rPr lang="fr-CA" sz="3600" dirty="0" err="1"/>
                  <a:t>uniform</a:t>
                </a:r>
                <a:r>
                  <a:rPr lang="fr-CA" sz="3600" dirty="0"/>
                  <a:t> » :  distance n’a pas d’influence.</a:t>
                </a:r>
              </a:p>
              <a:p>
                <a:pPr marL="1485900" lvl="2" indent="-57150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Valeur « distance »:  distance a une influence.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5D070C8-6D50-4FFE-902F-2C89A0E81E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-3038"/>
                <a:ext cx="12192000" cy="21944469"/>
              </a:xfrm>
              <a:prstGeom prst="rect">
                <a:avLst/>
              </a:prstGeom>
              <a:blipFill>
                <a:blip r:embed="rId3"/>
                <a:stretch>
                  <a:fillRect l="-1800" t="-500" r="-2450" b="-111"/>
                </a:stretch>
              </a:blipFill>
              <a:ln w="76200">
                <a:noFill/>
              </a:ln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53AF229-0BB9-4D2E-9F37-54D379FC8D85}"/>
              </a:ext>
            </a:extLst>
          </p:cNvPr>
          <p:cNvCxnSpPr>
            <a:cxnSpLocks/>
          </p:cNvCxnSpPr>
          <p:nvPr/>
        </p:nvCxnSpPr>
        <p:spPr>
          <a:xfrm flipV="1">
            <a:off x="7652293" y="10784591"/>
            <a:ext cx="0" cy="402003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AB5A993-7E1F-4664-A76A-DB3EDE029A04}"/>
              </a:ext>
            </a:extLst>
          </p:cNvPr>
          <p:cNvCxnSpPr>
            <a:cxnSpLocks/>
          </p:cNvCxnSpPr>
          <p:nvPr/>
        </p:nvCxnSpPr>
        <p:spPr>
          <a:xfrm>
            <a:off x="6714483" y="13530990"/>
            <a:ext cx="4158488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106F9C49-255F-48EC-8066-3CB3C68484E9}"/>
              </a:ext>
            </a:extLst>
          </p:cNvPr>
          <p:cNvSpPr/>
          <p:nvPr/>
        </p:nvSpPr>
        <p:spPr>
          <a:xfrm>
            <a:off x="9107135" y="12315703"/>
            <a:ext cx="252000" cy="252000"/>
          </a:xfrm>
          <a:prstGeom prst="ellipse">
            <a:avLst/>
          </a:prstGeom>
          <a:solidFill>
            <a:schemeClr val="bg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DEEAAD4-544F-437E-A616-18EC1A37D85D}"/>
                  </a:ext>
                </a:extLst>
              </p:cNvPr>
              <p:cNvSpPr txBox="1"/>
              <p:nvPr/>
            </p:nvSpPr>
            <p:spPr>
              <a:xfrm>
                <a:off x="10071027" y="13616219"/>
                <a:ext cx="1356853" cy="760593"/>
              </a:xfrm>
              <a:prstGeom prst="rect">
                <a:avLst/>
              </a:prstGeom>
              <a:noFill/>
              <a:ln w="762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CA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CA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fr-CA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</m:oMath>
                  </m:oMathPara>
                </a14:m>
                <a:endParaRPr lang="fr-CA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DEEAAD4-544F-437E-A616-18EC1A37D8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71027" y="13616219"/>
                <a:ext cx="1356853" cy="76059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76200">
                <a:noFill/>
              </a:ln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35A317E-DC3E-45E5-A3C8-C007A4CC1430}"/>
                  </a:ext>
                </a:extLst>
              </p:cNvPr>
              <p:cNvSpPr txBox="1"/>
              <p:nvPr/>
            </p:nvSpPr>
            <p:spPr>
              <a:xfrm>
                <a:off x="6472421" y="10681785"/>
                <a:ext cx="1356853" cy="733534"/>
              </a:xfrm>
              <a:prstGeom prst="rect">
                <a:avLst/>
              </a:prstGeom>
              <a:noFill/>
              <a:ln w="762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CA" sz="4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fr-CA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35A317E-DC3E-45E5-A3C8-C007A4CC14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2421" y="10681785"/>
                <a:ext cx="1356853" cy="73353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76200">
                <a:noFill/>
              </a:ln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Oval 27">
            <a:extLst>
              <a:ext uri="{FF2B5EF4-FFF2-40B4-BE49-F238E27FC236}">
                <a16:creationId xmlns:a16="http://schemas.microsoft.com/office/drawing/2014/main" id="{E119E920-A947-432B-9BC2-1DA87FE759EB}"/>
              </a:ext>
            </a:extLst>
          </p:cNvPr>
          <p:cNvSpPr/>
          <p:nvPr/>
        </p:nvSpPr>
        <p:spPr>
          <a:xfrm>
            <a:off x="8021079" y="13095456"/>
            <a:ext cx="252000" cy="252000"/>
          </a:xfrm>
          <a:prstGeom prst="ellipse">
            <a:avLst/>
          </a:prstGeom>
          <a:solidFill>
            <a:schemeClr val="bg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0C1B8637-3710-4660-8A9E-19CB4E334201}"/>
              </a:ext>
            </a:extLst>
          </p:cNvPr>
          <p:cNvSpPr/>
          <p:nvPr/>
        </p:nvSpPr>
        <p:spPr>
          <a:xfrm>
            <a:off x="9945027" y="12976002"/>
            <a:ext cx="252000" cy="252000"/>
          </a:xfrm>
          <a:prstGeom prst="ellipse">
            <a:avLst/>
          </a:prstGeom>
          <a:solidFill>
            <a:schemeClr val="bg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F0E3C270-B580-4459-8A7A-E7685EED46D7}"/>
              </a:ext>
            </a:extLst>
          </p:cNvPr>
          <p:cNvSpPr/>
          <p:nvPr/>
        </p:nvSpPr>
        <p:spPr>
          <a:xfrm>
            <a:off x="4064779" y="10588516"/>
            <a:ext cx="252000" cy="252000"/>
          </a:xfrm>
          <a:prstGeom prst="ellipse">
            <a:avLst/>
          </a:prstGeom>
          <a:solidFill>
            <a:schemeClr val="bg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519B1A4-9B89-4BEF-A566-570889CF6D9C}"/>
              </a:ext>
            </a:extLst>
          </p:cNvPr>
          <p:cNvGrpSpPr/>
          <p:nvPr/>
        </p:nvGrpSpPr>
        <p:grpSpPr>
          <a:xfrm>
            <a:off x="8366376" y="11644599"/>
            <a:ext cx="211911" cy="243786"/>
            <a:chOff x="4131601" y="2884249"/>
            <a:chExt cx="171830" cy="197676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2C034CCA-7854-46D3-8FF5-44540C9B57EC}"/>
                </a:ext>
              </a:extLst>
            </p:cNvPr>
            <p:cNvCxnSpPr/>
            <p:nvPr/>
          </p:nvCxnSpPr>
          <p:spPr>
            <a:xfrm>
              <a:off x="4131601" y="2884250"/>
              <a:ext cx="165095" cy="197675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C88B01F4-F715-4B7F-B3AD-DF0524B25E2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38336" y="2884249"/>
              <a:ext cx="165095" cy="197675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5C98F5C-2080-4298-976F-2A40B833431C}"/>
              </a:ext>
            </a:extLst>
          </p:cNvPr>
          <p:cNvGrpSpPr/>
          <p:nvPr/>
        </p:nvGrpSpPr>
        <p:grpSpPr>
          <a:xfrm>
            <a:off x="8030318" y="11888384"/>
            <a:ext cx="211911" cy="243786"/>
            <a:chOff x="4131601" y="2884249"/>
            <a:chExt cx="171830" cy="197676"/>
          </a:xfrm>
        </p:grpSpPr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98AC269B-09D6-4F56-B996-FD0B457C383E}"/>
                </a:ext>
              </a:extLst>
            </p:cNvPr>
            <p:cNvCxnSpPr/>
            <p:nvPr/>
          </p:nvCxnSpPr>
          <p:spPr>
            <a:xfrm>
              <a:off x="4131601" y="2884250"/>
              <a:ext cx="165095" cy="197675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46F83A80-CBA2-46EF-B989-B61D90A8565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38336" y="2884249"/>
              <a:ext cx="165095" cy="197675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9EA9E66-26F3-4146-86A0-9353C3DD68A8}"/>
              </a:ext>
            </a:extLst>
          </p:cNvPr>
          <p:cNvGrpSpPr/>
          <p:nvPr/>
        </p:nvGrpSpPr>
        <p:grpSpPr>
          <a:xfrm>
            <a:off x="8015504" y="11522705"/>
            <a:ext cx="211911" cy="243786"/>
            <a:chOff x="4131601" y="2884249"/>
            <a:chExt cx="171830" cy="197676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6C0478CF-6DD9-4AD3-A8D7-0A6B1E979BCF}"/>
                </a:ext>
              </a:extLst>
            </p:cNvPr>
            <p:cNvCxnSpPr/>
            <p:nvPr/>
          </p:nvCxnSpPr>
          <p:spPr>
            <a:xfrm>
              <a:off x="4131601" y="2884250"/>
              <a:ext cx="165095" cy="197675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6518AD3E-9312-46A4-9834-251EF68C9B0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38336" y="2884249"/>
              <a:ext cx="165095" cy="197675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B014EDB7-55E2-4E0A-A6D4-E0F6A7477D28}"/>
              </a:ext>
            </a:extLst>
          </p:cNvPr>
          <p:cNvGrpSpPr/>
          <p:nvPr/>
        </p:nvGrpSpPr>
        <p:grpSpPr>
          <a:xfrm>
            <a:off x="8832166" y="11454699"/>
            <a:ext cx="211911" cy="243786"/>
            <a:chOff x="4131601" y="2884249"/>
            <a:chExt cx="171830" cy="197676"/>
          </a:xfrm>
        </p:grpSpPr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A031DE6E-F94F-4059-BC8C-D45A66D5D7C3}"/>
                </a:ext>
              </a:extLst>
            </p:cNvPr>
            <p:cNvCxnSpPr/>
            <p:nvPr/>
          </p:nvCxnSpPr>
          <p:spPr>
            <a:xfrm>
              <a:off x="4131601" y="2884250"/>
              <a:ext cx="165095" cy="197675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2499794A-05CA-424E-8BAF-6DB363F427A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38336" y="2884249"/>
              <a:ext cx="165095" cy="197675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617D7695-A352-4A33-8F1D-8AFC60D90F50}"/>
              </a:ext>
            </a:extLst>
          </p:cNvPr>
          <p:cNvGrpSpPr/>
          <p:nvPr/>
        </p:nvGrpSpPr>
        <p:grpSpPr>
          <a:xfrm>
            <a:off x="8715966" y="10937526"/>
            <a:ext cx="211911" cy="243786"/>
            <a:chOff x="4131601" y="2884249"/>
            <a:chExt cx="171830" cy="197676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EE3D4B5-A90E-4AFE-A9E9-C92C5AFE537C}"/>
                </a:ext>
              </a:extLst>
            </p:cNvPr>
            <p:cNvCxnSpPr/>
            <p:nvPr/>
          </p:nvCxnSpPr>
          <p:spPr>
            <a:xfrm>
              <a:off x="4131601" y="2884250"/>
              <a:ext cx="165095" cy="197675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D0E2CD7B-13A6-4F06-A1F1-143BBBCAC38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38336" y="2884249"/>
              <a:ext cx="165095" cy="197675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Oval 46">
            <a:extLst>
              <a:ext uri="{FF2B5EF4-FFF2-40B4-BE49-F238E27FC236}">
                <a16:creationId xmlns:a16="http://schemas.microsoft.com/office/drawing/2014/main" id="{007DA53F-F2CA-4706-97D5-BF899B045B08}"/>
              </a:ext>
            </a:extLst>
          </p:cNvPr>
          <p:cNvSpPr/>
          <p:nvPr/>
        </p:nvSpPr>
        <p:spPr>
          <a:xfrm>
            <a:off x="8605507" y="12598002"/>
            <a:ext cx="252000" cy="252000"/>
          </a:xfrm>
          <a:prstGeom prst="ellipse">
            <a:avLst/>
          </a:prstGeom>
          <a:solidFill>
            <a:schemeClr val="bg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A67BD8FD-7FD0-4F8F-94B7-AA50634D0CC0}"/>
              </a:ext>
            </a:extLst>
          </p:cNvPr>
          <p:cNvSpPr/>
          <p:nvPr/>
        </p:nvSpPr>
        <p:spPr>
          <a:xfrm>
            <a:off x="8546287" y="12106986"/>
            <a:ext cx="421329" cy="363215"/>
          </a:xfrm>
          <a:prstGeom prst="triangl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8A6CB124-17DD-439F-A302-95E19AA19F3F}"/>
              </a:ext>
            </a:extLst>
          </p:cNvPr>
          <p:cNvSpPr/>
          <p:nvPr/>
        </p:nvSpPr>
        <p:spPr>
          <a:xfrm>
            <a:off x="4035282" y="11241643"/>
            <a:ext cx="252000" cy="252000"/>
          </a:xfrm>
          <a:prstGeom prst="ellipse">
            <a:avLst/>
          </a:prstGeom>
          <a:solidFill>
            <a:schemeClr val="bg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D012906B-27F1-451C-95F0-BEDB22B32E3E}"/>
              </a:ext>
            </a:extLst>
          </p:cNvPr>
          <p:cNvGrpSpPr/>
          <p:nvPr/>
        </p:nvGrpSpPr>
        <p:grpSpPr>
          <a:xfrm>
            <a:off x="4494451" y="12438342"/>
            <a:ext cx="211911" cy="243786"/>
            <a:chOff x="4131601" y="2884249"/>
            <a:chExt cx="171830" cy="197676"/>
          </a:xfrm>
        </p:grpSpPr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8185140A-A3FD-46E1-AAE4-8631CF775A2C}"/>
                </a:ext>
              </a:extLst>
            </p:cNvPr>
            <p:cNvCxnSpPr/>
            <p:nvPr/>
          </p:nvCxnSpPr>
          <p:spPr>
            <a:xfrm>
              <a:off x="4131601" y="2884250"/>
              <a:ext cx="165095" cy="197675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2BBC9F03-489F-4576-9606-4FD752FDF3A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38336" y="2884249"/>
              <a:ext cx="165095" cy="197675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Oval 51">
            <a:extLst>
              <a:ext uri="{FF2B5EF4-FFF2-40B4-BE49-F238E27FC236}">
                <a16:creationId xmlns:a16="http://schemas.microsoft.com/office/drawing/2014/main" id="{793EBA06-12E2-4874-A412-2FBF2CE88C66}"/>
              </a:ext>
            </a:extLst>
          </p:cNvPr>
          <p:cNvSpPr/>
          <p:nvPr/>
        </p:nvSpPr>
        <p:spPr>
          <a:xfrm>
            <a:off x="4008022" y="11870063"/>
            <a:ext cx="252000" cy="252000"/>
          </a:xfrm>
          <a:prstGeom prst="ellipse">
            <a:avLst/>
          </a:prstGeom>
          <a:solidFill>
            <a:schemeClr val="bg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BA8FF41F-8F2B-4020-83D0-99A4984F64C4}"/>
              </a:ext>
            </a:extLst>
          </p:cNvPr>
          <p:cNvSpPr/>
          <p:nvPr/>
        </p:nvSpPr>
        <p:spPr>
          <a:xfrm>
            <a:off x="4008022" y="12450226"/>
            <a:ext cx="252000" cy="252000"/>
          </a:xfrm>
          <a:prstGeom prst="ellipse">
            <a:avLst/>
          </a:prstGeom>
          <a:solidFill>
            <a:schemeClr val="bg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6E46EE8B-84B6-4C3B-AD8E-7989BF62562E}"/>
              </a:ext>
            </a:extLst>
          </p:cNvPr>
          <p:cNvGrpSpPr/>
          <p:nvPr/>
        </p:nvGrpSpPr>
        <p:grpSpPr>
          <a:xfrm>
            <a:off x="4498603" y="13069470"/>
            <a:ext cx="211911" cy="243786"/>
            <a:chOff x="4131601" y="2884249"/>
            <a:chExt cx="171830" cy="197676"/>
          </a:xfrm>
        </p:grpSpPr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2074F677-B456-48D8-AAC2-1911A5BEACDE}"/>
                </a:ext>
              </a:extLst>
            </p:cNvPr>
            <p:cNvCxnSpPr/>
            <p:nvPr/>
          </p:nvCxnSpPr>
          <p:spPr>
            <a:xfrm>
              <a:off x="4131601" y="2884250"/>
              <a:ext cx="165095" cy="197675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5381C7AE-1218-41E7-8214-EDC8F5E6AF4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38336" y="2884249"/>
              <a:ext cx="165095" cy="197675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C92A8C30-A7ED-434C-8788-5C81D7D6B21A}"/>
              </a:ext>
            </a:extLst>
          </p:cNvPr>
          <p:cNvGrpSpPr/>
          <p:nvPr/>
        </p:nvGrpSpPr>
        <p:grpSpPr>
          <a:xfrm>
            <a:off x="4502757" y="13667195"/>
            <a:ext cx="211911" cy="243786"/>
            <a:chOff x="4131601" y="2884249"/>
            <a:chExt cx="171830" cy="197676"/>
          </a:xfrm>
        </p:grpSpPr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8A9ECA23-372E-47B1-8698-85F15F346452}"/>
                </a:ext>
              </a:extLst>
            </p:cNvPr>
            <p:cNvCxnSpPr/>
            <p:nvPr/>
          </p:nvCxnSpPr>
          <p:spPr>
            <a:xfrm>
              <a:off x="4131601" y="2884250"/>
              <a:ext cx="165095" cy="197675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B84FE4F2-D461-45F9-8589-3940C4296B9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38336" y="2884249"/>
              <a:ext cx="165095" cy="197675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Isosceles Triangle 59">
            <a:extLst>
              <a:ext uri="{FF2B5EF4-FFF2-40B4-BE49-F238E27FC236}">
                <a16:creationId xmlns:a16="http://schemas.microsoft.com/office/drawing/2014/main" id="{E08A224C-26A1-424A-AC6D-5CDF38E52AF2}"/>
              </a:ext>
            </a:extLst>
          </p:cNvPr>
          <p:cNvSpPr/>
          <p:nvPr/>
        </p:nvSpPr>
        <p:spPr>
          <a:xfrm>
            <a:off x="9874050" y="9935106"/>
            <a:ext cx="421329" cy="363215"/>
          </a:xfrm>
          <a:prstGeom prst="triangl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85633798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0" y="-707887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b="1" dirty="0"/>
              <a:t>RÉCAPITULATIF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D070C8-6D50-4FFE-902F-2C89A0E81EDD}"/>
              </a:ext>
            </a:extLst>
          </p:cNvPr>
          <p:cNvSpPr txBox="1"/>
          <p:nvPr/>
        </p:nvSpPr>
        <p:spPr>
          <a:xfrm>
            <a:off x="0" y="-1"/>
            <a:ext cx="12192000" cy="11787842"/>
          </a:xfrm>
          <a:prstGeom prst="rect">
            <a:avLst/>
          </a:prstGeom>
          <a:noFill/>
          <a:ln w="76200">
            <a:noFill/>
          </a:ln>
        </p:spPr>
        <p:txBody>
          <a:bodyPr wrap="square" rtlCol="0">
            <a:spAutoFit/>
          </a:bodyPr>
          <a:lstStyle/>
          <a:p>
            <a:r>
              <a:rPr lang="fr-CA" sz="4000" dirty="0"/>
              <a:t>Voici certains avantages/inconvénients de ces </a:t>
            </a:r>
            <a:br>
              <a:rPr lang="fr-CA" sz="4000" dirty="0"/>
            </a:br>
            <a:r>
              <a:rPr lang="fr-CA" sz="4000" dirty="0"/>
              <a:t>méthodes de classifications :</a:t>
            </a:r>
          </a:p>
          <a:p>
            <a:endParaRPr lang="fr-CA" sz="4000" dirty="0"/>
          </a:p>
          <a:p>
            <a:r>
              <a:rPr lang="fr-CA" sz="4000" b="1" dirty="0"/>
              <a:t>Régression logistique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fr-CA" sz="3600" dirty="0"/>
              <a:t>Avantages</a:t>
            </a:r>
          </a:p>
          <a:p>
            <a:pPr marL="1485900" lvl="2" indent="-571500">
              <a:buFont typeface="Wingdings" panose="05000000000000000000" pitchFamily="2" charset="2"/>
              <a:buChar char="Ø"/>
            </a:pPr>
            <a:r>
              <a:rPr lang="fr-CA" sz="3200" dirty="0"/>
              <a:t>On a toujours un minimum global.</a:t>
            </a:r>
          </a:p>
          <a:p>
            <a:pPr marL="1485900" lvl="2" indent="-571500">
              <a:buFont typeface="Wingdings" panose="05000000000000000000" pitchFamily="2" charset="2"/>
              <a:buChar char="Ø"/>
            </a:pPr>
            <a:r>
              <a:rPr lang="fr-CA" sz="3200" dirty="0"/>
              <a:t>Un peu interprétable.</a:t>
            </a:r>
          </a:p>
          <a:p>
            <a:pPr marL="1485900" lvl="2" indent="-571500">
              <a:buFont typeface="Wingdings" panose="05000000000000000000" pitchFamily="2" charset="2"/>
              <a:buChar char="Ø"/>
            </a:pPr>
            <a:r>
              <a:rPr lang="fr-CA" sz="3200" dirty="0"/>
              <a:t>Bon avec données larges.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fr-CA" sz="3600" dirty="0"/>
              <a:t>Inconvénients</a:t>
            </a:r>
          </a:p>
          <a:p>
            <a:pPr marL="1485900" lvl="2" indent="-571500">
              <a:buFont typeface="Wingdings" panose="05000000000000000000" pitchFamily="2" charset="2"/>
              <a:buChar char="Ø"/>
            </a:pPr>
            <a:r>
              <a:rPr lang="fr-CA" sz="3200" dirty="0"/>
              <a:t>Peu efficace avec solutions non-linéaires.</a:t>
            </a:r>
          </a:p>
          <a:p>
            <a:pPr marL="1485900" lvl="2" indent="-571500">
              <a:buFont typeface="Wingdings" panose="05000000000000000000" pitchFamily="2" charset="2"/>
              <a:buChar char="Ø"/>
            </a:pPr>
            <a:r>
              <a:rPr lang="fr-CA" sz="3200" dirty="0"/>
              <a:t>Sensible à la colinéarité.</a:t>
            </a:r>
          </a:p>
          <a:p>
            <a:pPr marL="1485900" lvl="2" indent="-571500">
              <a:buFont typeface="Wingdings" panose="05000000000000000000" pitchFamily="2" charset="2"/>
              <a:buChar char="Ø"/>
            </a:pPr>
            <a:r>
              <a:rPr lang="fr-CA" sz="3200" dirty="0"/>
              <a:t>Sensible aux valeurs aberrantes.</a:t>
            </a:r>
          </a:p>
          <a:p>
            <a:pPr marL="1485900" lvl="2" indent="-571500">
              <a:buFont typeface="Wingdings" panose="05000000000000000000" pitchFamily="2" charset="2"/>
              <a:buChar char="Ø"/>
            </a:pPr>
            <a:endParaRPr lang="fr-CA" sz="3200" dirty="0"/>
          </a:p>
          <a:p>
            <a:r>
              <a:rPr lang="fr-CA" sz="4000" b="1" dirty="0"/>
              <a:t>Machines à vecteurs de support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fr-CA" sz="3600" dirty="0"/>
              <a:t>Avantages</a:t>
            </a:r>
          </a:p>
          <a:p>
            <a:pPr marL="1485900" lvl="2" indent="-571500">
              <a:buFont typeface="Wingdings" panose="05000000000000000000" pitchFamily="2" charset="2"/>
              <a:buChar char="Ø"/>
            </a:pPr>
            <a:r>
              <a:rPr lang="fr-CA" sz="3200" dirty="0"/>
              <a:t>On a toujours un minimum global.</a:t>
            </a:r>
          </a:p>
          <a:p>
            <a:pPr marL="1485900" lvl="2" indent="-571500">
              <a:buFont typeface="Wingdings" panose="05000000000000000000" pitchFamily="2" charset="2"/>
              <a:buChar char="Ø"/>
            </a:pPr>
            <a:r>
              <a:rPr lang="fr-CA" sz="3200" dirty="0"/>
              <a:t>Efficace avec solutions non-linéaire (astuce du noyau)</a:t>
            </a:r>
          </a:p>
          <a:p>
            <a:pPr marL="1485900" lvl="2" indent="-571500">
              <a:buFont typeface="Wingdings" panose="05000000000000000000" pitchFamily="2" charset="2"/>
              <a:buChar char="Ø"/>
            </a:pPr>
            <a:r>
              <a:rPr lang="fr-CA" sz="3200" dirty="0"/>
              <a:t>Peu sensible aux valeurs aberrantes.</a:t>
            </a:r>
          </a:p>
          <a:p>
            <a:pPr marL="1485900" lvl="2" indent="-571500">
              <a:buFont typeface="Wingdings" panose="05000000000000000000" pitchFamily="2" charset="2"/>
              <a:buChar char="Ø"/>
            </a:pPr>
            <a:r>
              <a:rPr lang="fr-CA" sz="3200" dirty="0"/>
              <a:t>Bon avec données larges.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fr-CA" sz="3600" dirty="0"/>
              <a:t>Inconvénients</a:t>
            </a:r>
          </a:p>
          <a:p>
            <a:pPr marL="1485900" lvl="2" indent="-571500">
              <a:buFont typeface="Wingdings" panose="05000000000000000000" pitchFamily="2" charset="2"/>
              <a:buChar char="Ø"/>
            </a:pPr>
            <a:r>
              <a:rPr lang="fr-CA" sz="3200" dirty="0"/>
              <a:t>Peu efficace en termes de temps de computation avec grands ensembles de données.</a:t>
            </a:r>
          </a:p>
        </p:txBody>
      </p:sp>
    </p:spTree>
    <p:extLst>
      <p:ext uri="{BB962C8B-B14F-4D97-AF65-F5344CB8AC3E}">
        <p14:creationId xmlns:p14="http://schemas.microsoft.com/office/powerpoint/2010/main" val="11862322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0" y="-707887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b="1" dirty="0"/>
              <a:t>RÉCAPITULATIF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D070C8-6D50-4FFE-902F-2C89A0E81EDD}"/>
              </a:ext>
            </a:extLst>
          </p:cNvPr>
          <p:cNvSpPr txBox="1"/>
          <p:nvPr/>
        </p:nvSpPr>
        <p:spPr>
          <a:xfrm>
            <a:off x="0" y="-1"/>
            <a:ext cx="12192000" cy="14865608"/>
          </a:xfrm>
          <a:prstGeom prst="rect">
            <a:avLst/>
          </a:prstGeom>
          <a:noFill/>
          <a:ln w="76200">
            <a:noFill/>
          </a:ln>
        </p:spPr>
        <p:txBody>
          <a:bodyPr wrap="square" rtlCol="0">
            <a:spAutoFit/>
          </a:bodyPr>
          <a:lstStyle/>
          <a:p>
            <a:r>
              <a:rPr lang="fr-CA" sz="4000" dirty="0"/>
              <a:t>Voici certains avantages/inconvénients de ces </a:t>
            </a:r>
            <a:br>
              <a:rPr lang="fr-CA" sz="4000" dirty="0"/>
            </a:br>
            <a:r>
              <a:rPr lang="fr-CA" sz="4000" dirty="0"/>
              <a:t>méthodes de classifications :</a:t>
            </a:r>
          </a:p>
          <a:p>
            <a:pPr lvl="2"/>
            <a:endParaRPr lang="fr-CA" sz="3200" dirty="0"/>
          </a:p>
          <a:p>
            <a:r>
              <a:rPr lang="fr-CA" sz="4000" b="1" dirty="0"/>
              <a:t>Arbres de décisions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fr-CA" sz="3600" dirty="0"/>
              <a:t>Avantages</a:t>
            </a:r>
          </a:p>
          <a:p>
            <a:pPr marL="1485900" lvl="2" indent="-571500">
              <a:buFont typeface="Wingdings" panose="05000000000000000000" pitchFamily="2" charset="2"/>
              <a:buChar char="Ø"/>
            </a:pPr>
            <a:r>
              <a:rPr lang="fr-CA" sz="3200" dirty="0"/>
              <a:t>Faciles à interpréter</a:t>
            </a:r>
          </a:p>
          <a:p>
            <a:pPr marL="1485900" lvl="2" indent="-571500">
              <a:buFont typeface="Wingdings" panose="05000000000000000000" pitchFamily="2" charset="2"/>
              <a:buChar char="Ø"/>
            </a:pPr>
            <a:r>
              <a:rPr lang="fr-CA" sz="3200" dirty="0"/>
              <a:t>Bon avec solutions complexes.</a:t>
            </a:r>
          </a:p>
          <a:p>
            <a:pPr marL="1485900" lvl="2" indent="-571500">
              <a:buFont typeface="Wingdings" panose="05000000000000000000" pitchFamily="2" charset="2"/>
              <a:buChar char="Ø"/>
            </a:pPr>
            <a:r>
              <a:rPr lang="fr-CA" sz="3200" dirty="0"/>
              <a:t>Bon avec grands ensembles de données.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fr-CA" sz="3600" dirty="0"/>
              <a:t>Inconvénients</a:t>
            </a:r>
          </a:p>
          <a:p>
            <a:pPr marL="1485900" lvl="2" indent="-571500">
              <a:buFont typeface="Wingdings" panose="05000000000000000000" pitchFamily="2" charset="2"/>
              <a:buChar char="Ø"/>
            </a:pPr>
            <a:r>
              <a:rPr lang="fr-CA" sz="3200" dirty="0"/>
              <a:t>Peu robuste (variance élevée).</a:t>
            </a:r>
          </a:p>
          <a:p>
            <a:pPr lvl="2"/>
            <a:endParaRPr lang="fr-CA" sz="3200" dirty="0"/>
          </a:p>
          <a:p>
            <a:r>
              <a:rPr lang="fr-CA" sz="4000" b="1" dirty="0"/>
              <a:t>Forêts aléatoires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fr-CA" sz="3600" dirty="0"/>
              <a:t>Avantages</a:t>
            </a:r>
          </a:p>
          <a:p>
            <a:pPr marL="1485900" lvl="2" indent="-571500">
              <a:buFont typeface="Wingdings" panose="05000000000000000000" pitchFamily="2" charset="2"/>
              <a:buChar char="Ø"/>
            </a:pPr>
            <a:r>
              <a:rPr lang="fr-CA" sz="3200" dirty="0"/>
              <a:t>Bon avec solutions complexes.</a:t>
            </a:r>
          </a:p>
          <a:p>
            <a:pPr marL="1485900" lvl="2" indent="-571500">
              <a:buFont typeface="Wingdings" panose="05000000000000000000" pitchFamily="2" charset="2"/>
              <a:buChar char="Ø"/>
            </a:pPr>
            <a:r>
              <a:rPr lang="fr-CA" sz="3200" dirty="0"/>
              <a:t>Bon avec grands ensembles de données.</a:t>
            </a:r>
          </a:p>
          <a:p>
            <a:pPr marL="1485900" lvl="2" indent="-571500">
              <a:buFont typeface="Wingdings" panose="05000000000000000000" pitchFamily="2" charset="2"/>
              <a:buChar char="Ø"/>
            </a:pPr>
            <a:r>
              <a:rPr lang="fr-CA" sz="3200" dirty="0"/>
              <a:t>Robuste (variance faible)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fr-CA" sz="3600" dirty="0"/>
              <a:t>Inconvénients</a:t>
            </a:r>
          </a:p>
          <a:p>
            <a:pPr marL="1485900" lvl="2" indent="-571500">
              <a:buFont typeface="Wingdings" panose="05000000000000000000" pitchFamily="2" charset="2"/>
              <a:buChar char="Ø"/>
            </a:pPr>
            <a:r>
              <a:rPr lang="fr-CA" sz="3200" dirty="0"/>
              <a:t>Difficiles à interpréter.</a:t>
            </a:r>
          </a:p>
          <a:p>
            <a:pPr marL="1485900" lvl="2" indent="-571500">
              <a:buFont typeface="Wingdings" panose="05000000000000000000" pitchFamily="2" charset="2"/>
              <a:buChar char="Ø"/>
            </a:pPr>
            <a:r>
              <a:rPr lang="fr-CA" sz="3200" dirty="0"/>
              <a:t>Longs à entraîner.</a:t>
            </a:r>
          </a:p>
          <a:p>
            <a:pPr lvl="2"/>
            <a:endParaRPr lang="fr-CA" sz="3200" dirty="0"/>
          </a:p>
          <a:p>
            <a:r>
              <a:rPr lang="fr-CA" sz="4000" b="1" dirty="0" err="1"/>
              <a:t>Boosting</a:t>
            </a:r>
            <a:r>
              <a:rPr lang="fr-CA" sz="4000" b="1" dirty="0"/>
              <a:t> de gradient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fr-CA" sz="3600" dirty="0"/>
              <a:t>Avantages</a:t>
            </a:r>
          </a:p>
          <a:p>
            <a:pPr marL="1485900" lvl="2" indent="-571500">
              <a:buFont typeface="Wingdings" panose="05000000000000000000" pitchFamily="2" charset="2"/>
              <a:buChar char="Ø"/>
            </a:pPr>
            <a:r>
              <a:rPr lang="fr-CA" sz="3200" dirty="0"/>
              <a:t>Bon avec solutions très complexes.</a:t>
            </a:r>
          </a:p>
          <a:p>
            <a:pPr marL="1485900" lvl="2" indent="-571500">
              <a:buFont typeface="Wingdings" panose="05000000000000000000" pitchFamily="2" charset="2"/>
              <a:buChar char="Ø"/>
            </a:pPr>
            <a:r>
              <a:rPr lang="fr-CA" sz="3200" dirty="0"/>
              <a:t>Bon avec grands ensembles de données.</a:t>
            </a:r>
          </a:p>
          <a:p>
            <a:pPr marL="1485900" lvl="2" indent="-571500">
              <a:buFont typeface="Wingdings" panose="05000000000000000000" pitchFamily="2" charset="2"/>
              <a:buChar char="Ø"/>
            </a:pPr>
            <a:r>
              <a:rPr lang="fr-CA" sz="3200" dirty="0"/>
              <a:t>Biais généralement plus faible que « forêts aléatoires ».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fr-CA" sz="3600" dirty="0"/>
              <a:t>Inconvénients</a:t>
            </a:r>
          </a:p>
          <a:p>
            <a:pPr marL="1485900" lvl="2" indent="-571500">
              <a:buFont typeface="Wingdings" panose="05000000000000000000" pitchFamily="2" charset="2"/>
              <a:buChar char="Ø"/>
            </a:pPr>
            <a:r>
              <a:rPr lang="fr-CA" sz="3200" dirty="0"/>
              <a:t>Variance généralement plus élevée que « forêts aléatoires ».</a:t>
            </a:r>
          </a:p>
          <a:p>
            <a:pPr marL="1485900" lvl="2" indent="-571500">
              <a:buFont typeface="Wingdings" panose="05000000000000000000" pitchFamily="2" charset="2"/>
              <a:buChar char="Ø"/>
            </a:pPr>
            <a:r>
              <a:rPr lang="fr-CA" sz="3200" dirty="0"/>
              <a:t>Longs à entraîner</a:t>
            </a:r>
          </a:p>
        </p:txBody>
      </p:sp>
    </p:spTree>
    <p:extLst>
      <p:ext uri="{BB962C8B-B14F-4D97-AF65-F5344CB8AC3E}">
        <p14:creationId xmlns:p14="http://schemas.microsoft.com/office/powerpoint/2010/main" val="310154593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0" y="-707887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b="1" dirty="0"/>
              <a:t>RÉCAPITULATIF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D070C8-6D50-4FFE-902F-2C89A0E81EDD}"/>
              </a:ext>
            </a:extLst>
          </p:cNvPr>
          <p:cNvSpPr txBox="1"/>
          <p:nvPr/>
        </p:nvSpPr>
        <p:spPr>
          <a:xfrm>
            <a:off x="0" y="-1"/>
            <a:ext cx="12192000" cy="9264075"/>
          </a:xfrm>
          <a:prstGeom prst="rect">
            <a:avLst/>
          </a:prstGeom>
          <a:noFill/>
          <a:ln w="76200">
            <a:noFill/>
          </a:ln>
        </p:spPr>
        <p:txBody>
          <a:bodyPr wrap="square" rtlCol="0">
            <a:spAutoFit/>
          </a:bodyPr>
          <a:lstStyle/>
          <a:p>
            <a:r>
              <a:rPr lang="fr-CA" sz="4000" dirty="0"/>
              <a:t>Voici certains avantages/inconvénients de ces </a:t>
            </a:r>
            <a:br>
              <a:rPr lang="fr-CA" sz="4000" dirty="0"/>
            </a:br>
            <a:r>
              <a:rPr lang="fr-CA" sz="4000" dirty="0"/>
              <a:t>méthodes de classifications :</a:t>
            </a:r>
          </a:p>
          <a:p>
            <a:pPr lvl="2"/>
            <a:endParaRPr lang="fr-CA" sz="3200" dirty="0"/>
          </a:p>
          <a:p>
            <a:r>
              <a:rPr lang="fr-CA" sz="4000" b="1" dirty="0"/>
              <a:t>Classification naïve bayésienne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fr-CA" sz="3600" dirty="0"/>
              <a:t>Avantages</a:t>
            </a:r>
          </a:p>
          <a:p>
            <a:pPr marL="1485900" lvl="2" indent="-571500">
              <a:buFont typeface="Wingdings" panose="05000000000000000000" pitchFamily="2" charset="2"/>
              <a:buChar char="Ø"/>
            </a:pPr>
            <a:r>
              <a:rPr lang="fr-CA" sz="3200" dirty="0"/>
              <a:t>Pas d’entraînement requis.</a:t>
            </a:r>
          </a:p>
          <a:p>
            <a:pPr marL="1485900" lvl="2" indent="-571500">
              <a:buFont typeface="Wingdings" panose="05000000000000000000" pitchFamily="2" charset="2"/>
              <a:buChar char="Ø"/>
            </a:pPr>
            <a:r>
              <a:rPr lang="fr-CA" sz="3200" dirty="0"/>
              <a:t>Peu d’hyperparamètres.</a:t>
            </a:r>
          </a:p>
          <a:p>
            <a:pPr marL="1485900" lvl="2" indent="-571500">
              <a:buFont typeface="Wingdings" panose="05000000000000000000" pitchFamily="2" charset="2"/>
              <a:buChar char="Ø"/>
            </a:pPr>
            <a:r>
              <a:rPr lang="fr-CA" sz="3200" dirty="0"/>
              <a:t>Très rapide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fr-CA" sz="3600" dirty="0"/>
              <a:t>Inconvénients</a:t>
            </a:r>
          </a:p>
          <a:p>
            <a:pPr marL="1485900" lvl="2" indent="-571500">
              <a:buFont typeface="Wingdings" panose="05000000000000000000" pitchFamily="2" charset="2"/>
              <a:buChar char="Ø"/>
            </a:pPr>
            <a:r>
              <a:rPr lang="fr-CA" sz="3200" dirty="0"/>
              <a:t>Sensible à la colinéarité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endParaRPr lang="fr-CA" sz="3600" dirty="0"/>
          </a:p>
          <a:p>
            <a:r>
              <a:rPr lang="fr-CA" sz="4000" b="1" dirty="0"/>
              <a:t>K plus proches voisins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fr-CA" sz="3600" dirty="0"/>
              <a:t>Avantages</a:t>
            </a:r>
          </a:p>
          <a:p>
            <a:pPr marL="1485900" lvl="2" indent="-571500">
              <a:buFont typeface="Wingdings" panose="05000000000000000000" pitchFamily="2" charset="2"/>
              <a:buChar char="Ø"/>
            </a:pPr>
            <a:r>
              <a:rPr lang="fr-CA" sz="3200" dirty="0"/>
              <a:t>Pas d’entraînement requis.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fr-CA" sz="3600" dirty="0"/>
              <a:t>Inconvénients</a:t>
            </a:r>
          </a:p>
          <a:p>
            <a:pPr marL="1485900" lvl="2" indent="-571500">
              <a:buFont typeface="Wingdings" panose="05000000000000000000" pitchFamily="2" charset="2"/>
              <a:buChar char="Ø"/>
            </a:pPr>
            <a:r>
              <a:rPr lang="fr-CA" sz="3200" dirty="0"/>
              <a:t>K peut être difficile à ajuster.</a:t>
            </a:r>
          </a:p>
          <a:p>
            <a:pPr marL="1485900" lvl="2" indent="-571500">
              <a:buFont typeface="Wingdings" panose="05000000000000000000" pitchFamily="2" charset="2"/>
              <a:buChar char="Ø"/>
            </a:pPr>
            <a:r>
              <a:rPr lang="fr-CA" sz="3200" dirty="0"/>
              <a:t>Peu être lent si l’ensemble de données est grand.</a:t>
            </a:r>
          </a:p>
        </p:txBody>
      </p:sp>
    </p:spTree>
    <p:extLst>
      <p:ext uri="{BB962C8B-B14F-4D97-AF65-F5344CB8AC3E}">
        <p14:creationId xmlns:p14="http://schemas.microsoft.com/office/powerpoint/2010/main" val="36724792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0" y="-707887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b="1" dirty="0"/>
              <a:t>1. MACHINES À VECTEURS DE SUPPORT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E6B5873-081D-4DC7-8B0F-202256DDFDB0}"/>
                  </a:ext>
                </a:extLst>
              </p:cNvPr>
              <p:cNvSpPr txBox="1"/>
              <p:nvPr/>
            </p:nvSpPr>
            <p:spPr>
              <a:xfrm>
                <a:off x="0" y="-1"/>
                <a:ext cx="12192000" cy="14326999"/>
              </a:xfrm>
              <a:prstGeom prst="rect">
                <a:avLst/>
              </a:prstGeom>
              <a:noFill/>
              <a:ln w="76200"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CA" sz="4000" dirty="0"/>
                  <a:t>Pour obtenir une telle frontière, on doit modifier légèrement l’équation générale suivante 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CA" sz="4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4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fr-CA" sz="4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fr-CA" sz="40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CA" sz="4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4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fr-CA" sz="4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sSup>
                        <m:sSupPr>
                          <m:ctrlPr>
                            <a:rPr lang="fr-CA" sz="40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CA" sz="40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fr-CA" sz="4000" b="1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CA" sz="4000" b="1" i="1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fr-CA" sz="4000" b="1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fr-CA" sz="40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CA" sz="4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4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fr-CA" sz="4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sSup>
                        <m:sSupPr>
                          <m:ctrlPr>
                            <a:rPr lang="fr-CA" sz="40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CA" sz="40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fr-CA" sz="4000" b="1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CA" sz="4000" b="1" i="1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fr-CA" sz="4000" b="1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fr-CA" sz="4000" b="1" i="1" smtClean="0">
                          <a:latin typeface="Cambria Math" panose="02040503050406030204" pitchFamily="18" charset="0"/>
                        </a:rPr>
                        <m:t>+…</m:t>
                      </m:r>
                      <m:r>
                        <a:rPr lang="fr-CA" sz="40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fr-CA" sz="40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fr-CA" sz="4000" dirty="0"/>
              </a:p>
              <a:p>
                <a:endParaRPr lang="fr-CA" sz="4000" dirty="0"/>
              </a:p>
              <a:p>
                <a:r>
                  <a:rPr lang="fr-CA" sz="4000" dirty="0"/>
                  <a:t>Cette équation dit simplement que les données supérieures à « 0 » sont classées dans une certaine catégorie et que les données inférieures à « 0 » sont classées dans une autre catégorie.</a:t>
                </a:r>
              </a:p>
              <a:p>
                <a:endParaRPr lang="fr-CA" sz="4000" dirty="0"/>
              </a:p>
              <a:p>
                <a:r>
                  <a:rPr lang="fr-CA" sz="4000" dirty="0"/>
                  <a:t>Or, on veut plutôt avoir une équation qui permette d’éloigner le plus possible les données les plus proches.</a:t>
                </a:r>
              </a:p>
              <a:p>
                <a:endParaRPr lang="fr-CA" sz="4000" dirty="0"/>
              </a:p>
              <a:p>
                <a:r>
                  <a:rPr lang="fr-CA" sz="4000" dirty="0"/>
                  <a:t>En d’autres termes, on veut plutôt quelque chose qui reflèterait :</a:t>
                </a:r>
              </a:p>
              <a:p>
                <a:r>
                  <a:rPr lang="fr-CA" sz="4000" b="1" dirty="0"/>
                  <a:t>	</a:t>
                </a:r>
                <a14:m>
                  <m:oMath xmlns:m="http://schemas.openxmlformats.org/officeDocument/2006/math">
                    <m:r>
                      <a:rPr lang="fr-CA" sz="4000" b="1" i="1" smtClean="0">
                        <a:latin typeface="Cambria Math" panose="02040503050406030204" pitchFamily="18" charset="0"/>
                      </a:rPr>
                      <m:t>𝑺𝒊</m:t>
                    </m:r>
                    <m:r>
                      <a:rPr lang="fr-CA" sz="40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CA" sz="4000" b="1" i="1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fr-CA" sz="4000" b="1" i="1" smtClean="0">
                        <a:latin typeface="Cambria Math" panose="02040503050406030204" pitchFamily="18" charset="0"/>
                      </a:rPr>
                      <m:t>=+</m:t>
                    </m:r>
                    <m:r>
                      <a:rPr lang="fr-CA" sz="40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fr-CA" sz="4000" b="1" i="1" smtClean="0">
                        <a:latin typeface="Cambria Math" panose="02040503050406030204" pitchFamily="18" charset="0"/>
                      </a:rPr>
                      <m:t> :  </m:t>
                    </m:r>
                    <m:sSub>
                      <m:sSubPr>
                        <m:ctrlPr>
                          <a:rPr lang="fr-CA" sz="40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4000" b="1" i="1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fr-CA" sz="4000" b="1" i="1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fr-CA" sz="4000" b="1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fr-CA" sz="40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4000" b="1" i="1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fr-CA" sz="4000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sSup>
                      <m:sSupPr>
                        <m:ctrlPr>
                          <a:rPr lang="fr-CA" sz="40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CA" sz="40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fr-CA" sz="4000" b="1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CA" sz="4000" b="1" i="1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fr-CA" sz="4000" b="1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fr-CA" sz="4000" b="1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fr-CA" sz="40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4000" b="1" i="1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fr-CA" sz="4000" b="1" i="1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sSup>
                      <m:sSupPr>
                        <m:ctrlPr>
                          <a:rPr lang="fr-CA" sz="40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CA" sz="40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fr-CA" sz="4000" b="1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CA" sz="4000" b="1" i="1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fr-CA" sz="4000" b="1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fr-CA" sz="4000" b="1" i="1">
                        <a:latin typeface="Cambria Math" panose="02040503050406030204" pitchFamily="18" charset="0"/>
                      </a:rPr>
                      <m:t>+…</m:t>
                    </m:r>
                    <m:r>
                      <a:rPr lang="fr-CA" sz="4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fr-CA" sz="4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fr-CA" sz="4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</m:oMath>
                </a14:m>
                <a:endParaRPr lang="fr-CA" sz="4000" dirty="0"/>
              </a:p>
              <a:p>
                <a:pPr lvl="2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CA" sz="4000" b="1" i="1">
                          <a:latin typeface="Cambria Math" panose="02040503050406030204" pitchFamily="18" charset="0"/>
                        </a:rPr>
                        <m:t>𝑺𝒊</m:t>
                      </m:r>
                      <m:r>
                        <a:rPr lang="fr-CA" sz="4000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CA" sz="4000" b="1" i="1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fr-CA" sz="4000" b="1" i="1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fr-CA" sz="4000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fr-CA" sz="4000" b="1" i="1">
                          <a:latin typeface="Cambria Math" panose="02040503050406030204" pitchFamily="18" charset="0"/>
                        </a:rPr>
                        <m:t>:  </m:t>
                      </m:r>
                      <m:sSub>
                        <m:sSubPr>
                          <m:ctrlPr>
                            <a:rPr lang="fr-CA" sz="4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4000" b="1" i="1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fr-CA" sz="4000" b="1" i="1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fr-CA" sz="4000" b="1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CA" sz="4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4000" b="1" i="1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fr-CA" sz="40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sSup>
                        <m:sSupPr>
                          <m:ctrlPr>
                            <a:rPr lang="fr-CA" sz="40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CA" sz="40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fr-CA" sz="4000" b="1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CA" sz="4000" b="1" i="1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fr-CA" sz="4000" b="1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fr-CA" sz="4000" b="1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CA" sz="4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4000" b="1" i="1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fr-CA" sz="4000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sSup>
                        <m:sSupPr>
                          <m:ctrlPr>
                            <a:rPr lang="fr-CA" sz="40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CA" sz="40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fr-CA" sz="4000" b="1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CA" sz="4000" b="1" i="1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fr-CA" sz="4000" b="1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fr-CA" sz="4000" b="1" i="1">
                          <a:latin typeface="Cambria Math" panose="02040503050406030204" pitchFamily="18" charset="0"/>
                        </a:rPr>
                        <m:t>+…</m:t>
                      </m:r>
                      <m:r>
                        <a:rPr lang="fr-CA" sz="4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&lt;−</m:t>
                      </m:r>
                      <m:r>
                        <a:rPr lang="fr-CA" sz="4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fr-CA" sz="4000" dirty="0"/>
              </a:p>
              <a:p>
                <a:endParaRPr lang="fr-CA" sz="4000" dirty="0"/>
              </a:p>
              <a:p>
                <a:r>
                  <a:rPr lang="fr-CA" sz="4000" dirty="0"/>
                  <a:t>Ceci revient à construire non seulement une frontière de séparation, mais également un « coussin de sûreté », appelé ici une « marge », de chaque côté de la frontière de décision.</a:t>
                </a:r>
              </a:p>
              <a:p>
                <a:endParaRPr lang="fr-CA" sz="4000" dirty="0"/>
              </a:p>
              <a:p>
                <a:r>
                  <a:rPr lang="fr-CA" sz="4000" dirty="0"/>
                  <a:t>Illustrons:</a:t>
                </a: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E6B5873-081D-4DC7-8B0F-202256DDFD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-1"/>
                <a:ext cx="12192000" cy="14326999"/>
              </a:xfrm>
              <a:prstGeom prst="rect">
                <a:avLst/>
              </a:prstGeom>
              <a:blipFill>
                <a:blip r:embed="rId3"/>
                <a:stretch>
                  <a:fillRect l="-1750" t="-766" b="-894"/>
                </a:stretch>
              </a:blipFill>
              <a:ln w="76200">
                <a:noFill/>
              </a:ln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051878C1-A3AF-4DEB-92AA-4812C940BDB0}"/>
              </a:ext>
            </a:extLst>
          </p:cNvPr>
          <p:cNvCxnSpPr>
            <a:cxnSpLocks/>
          </p:cNvCxnSpPr>
          <p:nvPr/>
        </p:nvCxnSpPr>
        <p:spPr>
          <a:xfrm flipV="1">
            <a:off x="3987618" y="13858304"/>
            <a:ext cx="0" cy="402003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B7008BE9-E962-45B2-BBE4-CBCE67285930}"/>
              </a:ext>
            </a:extLst>
          </p:cNvPr>
          <p:cNvCxnSpPr>
            <a:cxnSpLocks/>
          </p:cNvCxnSpPr>
          <p:nvPr/>
        </p:nvCxnSpPr>
        <p:spPr>
          <a:xfrm>
            <a:off x="3049808" y="16604703"/>
            <a:ext cx="4158488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Oval 49">
            <a:extLst>
              <a:ext uri="{FF2B5EF4-FFF2-40B4-BE49-F238E27FC236}">
                <a16:creationId xmlns:a16="http://schemas.microsoft.com/office/drawing/2014/main" id="{F646153C-8DEA-47B5-A7FF-9F72DB643A37}"/>
              </a:ext>
            </a:extLst>
          </p:cNvPr>
          <p:cNvSpPr/>
          <p:nvPr/>
        </p:nvSpPr>
        <p:spPr>
          <a:xfrm>
            <a:off x="4265956" y="15140561"/>
            <a:ext cx="252000" cy="252000"/>
          </a:xfrm>
          <a:prstGeom prst="ellipse">
            <a:avLst/>
          </a:prstGeom>
          <a:solidFill>
            <a:schemeClr val="bg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4E0E6640-E400-46E2-A80A-21EBA1E1CFFB}"/>
                  </a:ext>
                </a:extLst>
              </p:cNvPr>
              <p:cNvSpPr txBox="1"/>
              <p:nvPr/>
            </p:nvSpPr>
            <p:spPr>
              <a:xfrm>
                <a:off x="6406352" y="16689932"/>
                <a:ext cx="1356853" cy="760593"/>
              </a:xfrm>
              <a:prstGeom prst="rect">
                <a:avLst/>
              </a:prstGeom>
              <a:noFill/>
              <a:ln w="762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CA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CA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fr-CA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</m:oMath>
                  </m:oMathPara>
                </a14:m>
                <a:endParaRPr lang="fr-CA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4E0E6640-E400-46E2-A80A-21EBA1E1CF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6352" y="16689932"/>
                <a:ext cx="1356853" cy="76059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76200">
                <a:noFill/>
              </a:ln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6AF3E991-8B76-4B0E-BD38-CD060F9A912B}"/>
                  </a:ext>
                </a:extLst>
              </p:cNvPr>
              <p:cNvSpPr txBox="1"/>
              <p:nvPr/>
            </p:nvSpPr>
            <p:spPr>
              <a:xfrm>
                <a:off x="2807746" y="13755498"/>
                <a:ext cx="1356853" cy="733534"/>
              </a:xfrm>
              <a:prstGeom prst="rect">
                <a:avLst/>
              </a:prstGeom>
              <a:noFill/>
              <a:ln w="762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CA" sz="4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fr-CA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6AF3E991-8B76-4B0E-BD38-CD060F9A91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7746" y="13755498"/>
                <a:ext cx="1356853" cy="73353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76200">
                <a:noFill/>
              </a:ln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Oval 53">
            <a:extLst>
              <a:ext uri="{FF2B5EF4-FFF2-40B4-BE49-F238E27FC236}">
                <a16:creationId xmlns:a16="http://schemas.microsoft.com/office/drawing/2014/main" id="{83FBD8F3-44D4-481B-A7E4-CB3397E79958}"/>
              </a:ext>
            </a:extLst>
          </p:cNvPr>
          <p:cNvSpPr/>
          <p:nvPr/>
        </p:nvSpPr>
        <p:spPr>
          <a:xfrm>
            <a:off x="4919998" y="16085853"/>
            <a:ext cx="252000" cy="252000"/>
          </a:xfrm>
          <a:prstGeom prst="ellipse">
            <a:avLst/>
          </a:prstGeom>
          <a:solidFill>
            <a:schemeClr val="bg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4DFF62C1-6362-4903-A397-134322B41A11}"/>
              </a:ext>
            </a:extLst>
          </p:cNvPr>
          <p:cNvSpPr/>
          <p:nvPr/>
        </p:nvSpPr>
        <p:spPr>
          <a:xfrm>
            <a:off x="4419600" y="15687969"/>
            <a:ext cx="252000" cy="252000"/>
          </a:xfrm>
          <a:prstGeom prst="ellipse">
            <a:avLst/>
          </a:prstGeom>
          <a:solidFill>
            <a:schemeClr val="bg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D09181A1-38C8-4ACD-9710-8FFBE9DA05D4}"/>
              </a:ext>
            </a:extLst>
          </p:cNvPr>
          <p:cNvSpPr/>
          <p:nvPr/>
        </p:nvSpPr>
        <p:spPr>
          <a:xfrm>
            <a:off x="4120906" y="15993694"/>
            <a:ext cx="252000" cy="252000"/>
          </a:xfrm>
          <a:prstGeom prst="ellipse">
            <a:avLst/>
          </a:prstGeom>
          <a:solidFill>
            <a:schemeClr val="bg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2EC456FD-BD5C-4AF4-84CA-0F0D5AD0F6A0}"/>
              </a:ext>
            </a:extLst>
          </p:cNvPr>
          <p:cNvGrpSpPr/>
          <p:nvPr/>
        </p:nvGrpSpPr>
        <p:grpSpPr>
          <a:xfrm>
            <a:off x="5186280" y="14394729"/>
            <a:ext cx="211911" cy="243786"/>
            <a:chOff x="4131601" y="2884249"/>
            <a:chExt cx="171830" cy="197676"/>
          </a:xfrm>
        </p:grpSpPr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97DC83EF-42FD-45E5-88C7-3357D356B72F}"/>
                </a:ext>
              </a:extLst>
            </p:cNvPr>
            <p:cNvCxnSpPr/>
            <p:nvPr/>
          </p:nvCxnSpPr>
          <p:spPr>
            <a:xfrm>
              <a:off x="4131601" y="2884250"/>
              <a:ext cx="165095" cy="197675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1A59613B-6A03-4D18-8DDA-1768F95E15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38336" y="2884249"/>
              <a:ext cx="165095" cy="197675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DDF1B599-9A31-4E34-BC03-0A1165B4AE3B}"/>
              </a:ext>
            </a:extLst>
          </p:cNvPr>
          <p:cNvGrpSpPr/>
          <p:nvPr/>
        </p:nvGrpSpPr>
        <p:grpSpPr>
          <a:xfrm>
            <a:off x="5487806" y="15306868"/>
            <a:ext cx="211911" cy="243786"/>
            <a:chOff x="4131601" y="2884249"/>
            <a:chExt cx="171830" cy="197676"/>
          </a:xfrm>
        </p:grpSpPr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B95838D3-7BCD-440A-94F8-48F43CB03183}"/>
                </a:ext>
              </a:extLst>
            </p:cNvPr>
            <p:cNvCxnSpPr/>
            <p:nvPr/>
          </p:nvCxnSpPr>
          <p:spPr>
            <a:xfrm>
              <a:off x="4131601" y="2884250"/>
              <a:ext cx="165095" cy="197675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3A65FBEB-ED3D-4A09-8949-278F0CF7F3C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38336" y="2884249"/>
              <a:ext cx="165095" cy="197675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EB18C0CB-A7F0-406E-8D8F-FB37D3465553}"/>
              </a:ext>
            </a:extLst>
          </p:cNvPr>
          <p:cNvGrpSpPr/>
          <p:nvPr/>
        </p:nvGrpSpPr>
        <p:grpSpPr>
          <a:xfrm>
            <a:off x="5763348" y="14765730"/>
            <a:ext cx="211911" cy="243786"/>
            <a:chOff x="4131601" y="2884249"/>
            <a:chExt cx="171830" cy="197676"/>
          </a:xfrm>
        </p:grpSpPr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C468EB6C-A576-4D57-A78B-95E6B9BDCD4B}"/>
                </a:ext>
              </a:extLst>
            </p:cNvPr>
            <p:cNvCxnSpPr/>
            <p:nvPr/>
          </p:nvCxnSpPr>
          <p:spPr>
            <a:xfrm>
              <a:off x="4131601" y="2884250"/>
              <a:ext cx="165095" cy="197675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5D6BC7C5-6189-45A0-A2AD-3B8A97B1F44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38336" y="2884249"/>
              <a:ext cx="165095" cy="197675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5590E46A-F081-4389-B381-9CED60C7F93B}"/>
              </a:ext>
            </a:extLst>
          </p:cNvPr>
          <p:cNvGrpSpPr/>
          <p:nvPr/>
        </p:nvGrpSpPr>
        <p:grpSpPr>
          <a:xfrm>
            <a:off x="6042549" y="15490776"/>
            <a:ext cx="211911" cy="243786"/>
            <a:chOff x="4131601" y="2884249"/>
            <a:chExt cx="171830" cy="197676"/>
          </a:xfrm>
        </p:grpSpPr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A220B174-8498-4CCF-805E-CA412B182449}"/>
                </a:ext>
              </a:extLst>
            </p:cNvPr>
            <p:cNvCxnSpPr/>
            <p:nvPr/>
          </p:nvCxnSpPr>
          <p:spPr>
            <a:xfrm>
              <a:off x="4131601" y="2884250"/>
              <a:ext cx="165095" cy="197675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48A5A5EC-6585-4EBA-9DF6-10E6A73C07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38336" y="2884249"/>
              <a:ext cx="165095" cy="197675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0C9355ED-F18F-4F86-AC07-3D1972A2133A}"/>
              </a:ext>
            </a:extLst>
          </p:cNvPr>
          <p:cNvCxnSpPr>
            <a:cxnSpLocks/>
          </p:cNvCxnSpPr>
          <p:nvPr/>
        </p:nvCxnSpPr>
        <p:spPr>
          <a:xfrm flipH="1" flipV="1">
            <a:off x="4164574" y="14142578"/>
            <a:ext cx="1908615" cy="281578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6DED52DB-90DE-48D2-9168-4A199F025C17}"/>
              </a:ext>
            </a:extLst>
          </p:cNvPr>
          <p:cNvCxnSpPr>
            <a:cxnSpLocks/>
          </p:cNvCxnSpPr>
          <p:nvPr/>
        </p:nvCxnSpPr>
        <p:spPr>
          <a:xfrm flipH="1">
            <a:off x="5237373" y="15432999"/>
            <a:ext cx="350532" cy="247075"/>
          </a:xfrm>
          <a:prstGeom prst="line">
            <a:avLst/>
          </a:prstGeom>
          <a:ln w="38100">
            <a:solidFill>
              <a:srgbClr val="00B0F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FF1B3FE6-B7A4-4FBB-B784-285B3C695990}"/>
              </a:ext>
            </a:extLst>
          </p:cNvPr>
          <p:cNvCxnSpPr>
            <a:cxnSpLocks/>
          </p:cNvCxnSpPr>
          <p:nvPr/>
        </p:nvCxnSpPr>
        <p:spPr>
          <a:xfrm flipH="1">
            <a:off x="4372906" y="15031422"/>
            <a:ext cx="350532" cy="247075"/>
          </a:xfrm>
          <a:prstGeom prst="line">
            <a:avLst/>
          </a:prstGeom>
          <a:ln w="3810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3BB05E52-93E3-45C2-ACC4-7C4CCA5ACB1B}"/>
              </a:ext>
            </a:extLst>
          </p:cNvPr>
          <p:cNvCxnSpPr>
            <a:cxnSpLocks/>
          </p:cNvCxnSpPr>
          <p:nvPr/>
        </p:nvCxnSpPr>
        <p:spPr>
          <a:xfrm flipH="1" flipV="1">
            <a:off x="4568434" y="13944458"/>
            <a:ext cx="1908615" cy="2815782"/>
          </a:xfrm>
          <a:prstGeom prst="line">
            <a:avLst/>
          </a:prstGeom>
          <a:ln w="57150"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F41ED21F-699A-4274-806F-0324996D939C}"/>
              </a:ext>
            </a:extLst>
          </p:cNvPr>
          <p:cNvCxnSpPr>
            <a:cxnSpLocks/>
          </p:cNvCxnSpPr>
          <p:nvPr/>
        </p:nvCxnSpPr>
        <p:spPr>
          <a:xfrm flipH="1" flipV="1">
            <a:off x="3593074" y="14096858"/>
            <a:ext cx="1908615" cy="2815782"/>
          </a:xfrm>
          <a:prstGeom prst="line">
            <a:avLst/>
          </a:prstGeom>
          <a:ln w="571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9624ECD-5223-4C92-B2A1-2AEB600C7A8F}"/>
                  </a:ext>
                </a:extLst>
              </p:cNvPr>
              <p:cNvSpPr txBox="1"/>
              <p:nvPr/>
            </p:nvSpPr>
            <p:spPr>
              <a:xfrm>
                <a:off x="4949927" y="13010224"/>
                <a:ext cx="7135184" cy="12234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CA" sz="3600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3600" b="1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fr-CA" sz="3600" b="1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fr-CA" sz="3600" b="1" i="1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CA" sz="3600" b="1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3600" b="1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fr-CA" sz="3600" b="1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sSup>
                        <m:sSupPr>
                          <m:ctrlPr>
                            <a:rPr lang="fr-CA" sz="3600" b="1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CA" sz="3600" b="1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fr-CA" sz="3600" b="1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CA" sz="3600" b="1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fr-CA" sz="3600" b="1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fr-CA" sz="3600" b="1" i="1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CA" sz="3600" b="1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3600" b="1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fr-CA" sz="3600" b="1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sSup>
                        <m:sSupPr>
                          <m:ctrlPr>
                            <a:rPr lang="fr-CA" sz="3600" b="1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CA" sz="3600" b="1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fr-CA" sz="3600" b="1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CA" sz="3600" b="1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fr-CA" sz="3600" b="1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fr-CA" sz="3600" b="1" i="1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+…</m:t>
                      </m:r>
                      <m:r>
                        <a:rPr lang="fr-CA" sz="3600" b="1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fr-CA" sz="3600" b="1" i="1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fr-CA" sz="3600" b="1" i="1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fr-CA" sz="3600" dirty="0">
                  <a:solidFill>
                    <a:srgbClr val="00B0F0"/>
                  </a:solidFill>
                </a:endParaRPr>
              </a:p>
              <a:p>
                <a:endParaRPr lang="fr-CA" sz="3600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9624ECD-5223-4C92-B2A1-2AEB600C7A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9927" y="13010224"/>
                <a:ext cx="7135184" cy="122341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A9B1F0C-8638-4E36-A617-F8ADA2EC6550}"/>
              </a:ext>
            </a:extLst>
          </p:cNvPr>
          <p:cNvCxnSpPr>
            <a:cxnSpLocks/>
          </p:cNvCxnSpPr>
          <p:nvPr/>
        </p:nvCxnSpPr>
        <p:spPr>
          <a:xfrm flipH="1">
            <a:off x="4723438" y="13336874"/>
            <a:ext cx="571197" cy="521430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2A5B892E-1CCD-43B6-8C22-9025E7E071F9}"/>
                  </a:ext>
                </a:extLst>
              </p:cNvPr>
              <p:cNvSpPr txBox="1"/>
              <p:nvPr/>
            </p:nvSpPr>
            <p:spPr>
              <a:xfrm>
                <a:off x="5427286" y="17684869"/>
                <a:ext cx="7135184" cy="12234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CA" sz="3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36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fr-CA" sz="36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fr-CA" sz="36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CA" sz="36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36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fr-CA" sz="36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sSup>
                        <m:sSupPr>
                          <m:ctrlPr>
                            <a:rPr lang="fr-CA" sz="36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CA" sz="36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fr-CA" sz="36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CA" sz="36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fr-CA" sz="36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fr-CA" sz="36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CA" sz="36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36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fr-CA" sz="36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sSup>
                        <m:sSupPr>
                          <m:ctrlPr>
                            <a:rPr lang="fr-CA" sz="36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CA" sz="36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fr-CA" sz="36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CA" sz="36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fr-CA" sz="36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fr-CA" sz="36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+…</m:t>
                      </m:r>
                      <m:r>
                        <a:rPr lang="fr-CA" sz="36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r>
                        <a:rPr lang="fr-CA" sz="36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fr-CA" sz="3600" dirty="0">
                  <a:solidFill>
                    <a:srgbClr val="FF0000"/>
                  </a:solidFill>
                </a:endParaRPr>
              </a:p>
              <a:p>
                <a:endParaRPr lang="fr-CA" sz="3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2A5B892E-1CCD-43B6-8C22-9025E7E071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7286" y="17684869"/>
                <a:ext cx="7135184" cy="122341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5948CA03-9A19-43FD-85F1-5E7C3B601BFA}"/>
              </a:ext>
            </a:extLst>
          </p:cNvPr>
          <p:cNvCxnSpPr>
            <a:cxnSpLocks/>
          </p:cNvCxnSpPr>
          <p:nvPr/>
        </p:nvCxnSpPr>
        <p:spPr>
          <a:xfrm flipH="1" flipV="1">
            <a:off x="5487806" y="17074462"/>
            <a:ext cx="100099" cy="80387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550821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0" y="-707887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b="1" dirty="0"/>
              <a:t>SÉLECTION DE CARACTÉRISTIQES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D070C8-6D50-4FFE-902F-2C89A0E81EDD}"/>
              </a:ext>
            </a:extLst>
          </p:cNvPr>
          <p:cNvSpPr txBox="1"/>
          <p:nvPr/>
        </p:nvSpPr>
        <p:spPr>
          <a:xfrm>
            <a:off x="0" y="-1"/>
            <a:ext cx="12192000" cy="12957393"/>
          </a:xfrm>
          <a:prstGeom prst="rect">
            <a:avLst/>
          </a:prstGeom>
          <a:noFill/>
          <a:ln w="76200">
            <a:noFill/>
          </a:ln>
        </p:spPr>
        <p:txBody>
          <a:bodyPr wrap="square" rtlCol="0">
            <a:spAutoFit/>
          </a:bodyPr>
          <a:lstStyle/>
          <a:p>
            <a:r>
              <a:rPr lang="fr-CA" sz="4000" dirty="0"/>
              <a:t>Permet d’augmenter l’interprétabilité des différents algorithmes.</a:t>
            </a:r>
          </a:p>
          <a:p>
            <a:endParaRPr lang="fr-CA" sz="4000" dirty="0"/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fr-CA" sz="4000" dirty="0"/>
              <a:t>Trois types:</a:t>
            </a:r>
          </a:p>
          <a:p>
            <a:pPr marL="1657350" lvl="2" indent="-742950">
              <a:buFont typeface="+mj-lt"/>
              <a:buAutoNum type="arabicPeriod"/>
            </a:pPr>
            <a:r>
              <a:rPr lang="fr-CA" sz="3600" dirty="0"/>
              <a:t>Sélection par « filtrage »</a:t>
            </a:r>
          </a:p>
          <a:p>
            <a:pPr marL="1657350" lvl="2" indent="-742950">
              <a:buFont typeface="+mj-lt"/>
              <a:buAutoNum type="arabicPeriod"/>
            </a:pPr>
            <a:r>
              <a:rPr lang="fr-CA" sz="3600" i="1" dirty="0"/>
              <a:t>Sélection à l’aide d’un « </a:t>
            </a:r>
            <a:r>
              <a:rPr lang="fr-CA" sz="3600" i="1" dirty="0" err="1"/>
              <a:t>wrapper</a:t>
            </a:r>
            <a:r>
              <a:rPr lang="fr-CA" sz="3600" i="1" dirty="0"/>
              <a:t> »</a:t>
            </a:r>
          </a:p>
          <a:p>
            <a:pPr marL="1657350" lvl="2" indent="-742950">
              <a:buFont typeface="+mj-lt"/>
              <a:buAutoNum type="arabicPeriod"/>
            </a:pPr>
            <a:r>
              <a:rPr lang="fr-CA" sz="3600" i="1" dirty="0"/>
              <a:t>Sélection « </a:t>
            </a:r>
            <a:r>
              <a:rPr lang="fr-CA" sz="3600" dirty="0"/>
              <a:t>intégrée</a:t>
            </a:r>
            <a:r>
              <a:rPr lang="fr-CA" sz="3600" i="1" dirty="0"/>
              <a:t> » </a:t>
            </a:r>
            <a:r>
              <a:rPr lang="fr-CA" sz="3600" dirty="0"/>
              <a:t>(</a:t>
            </a:r>
            <a:r>
              <a:rPr lang="fr-CA" sz="3600" i="1" dirty="0" err="1"/>
              <a:t>embedded</a:t>
            </a:r>
            <a:r>
              <a:rPr lang="fr-CA" sz="3600" dirty="0"/>
              <a:t>)</a:t>
            </a:r>
            <a:endParaRPr lang="fr-CA" sz="3600" i="1" dirty="0"/>
          </a:p>
          <a:p>
            <a:endParaRPr lang="fr-CA" sz="4000" dirty="0"/>
          </a:p>
          <a:p>
            <a:r>
              <a:rPr lang="fr-CA" sz="4000" b="1" dirty="0"/>
              <a:t>Filtrage</a:t>
            </a:r>
            <a:endParaRPr lang="fr-CA" sz="4400" b="1" dirty="0"/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fr-CA" sz="4000" dirty="0"/>
              <a:t>Sélection en amont de l’algorithme (prétraitement).</a:t>
            </a:r>
          </a:p>
          <a:p>
            <a:pPr marL="1485900" lvl="2" indent="-571500">
              <a:buFont typeface="Wingdings" panose="05000000000000000000" pitchFamily="2" charset="2"/>
              <a:buChar char="Ø"/>
            </a:pPr>
            <a:r>
              <a:rPr lang="fr-CA" sz="3600" dirty="0"/>
              <a:t>Retrait des caractéristiques ayant une faible variance.</a:t>
            </a:r>
            <a:br>
              <a:rPr lang="fr-CA" sz="3600" dirty="0"/>
            </a:br>
            <a:r>
              <a:rPr lang="fr-CA" sz="3600" dirty="0"/>
              <a:t>(</a:t>
            </a:r>
            <a:r>
              <a:rPr lang="fr-CA" sz="3600" i="1" dirty="0"/>
              <a:t>e.g. </a:t>
            </a:r>
            <a:r>
              <a:rPr lang="fr-CA" sz="3600" i="1" dirty="0" err="1"/>
              <a:t>sklearn</a:t>
            </a:r>
            <a:r>
              <a:rPr lang="fr-CA" sz="3600" i="1" dirty="0"/>
              <a:t> : </a:t>
            </a:r>
            <a:r>
              <a:rPr lang="en-US" sz="3600" i="1" dirty="0" err="1"/>
              <a:t>VarianceThreshold</a:t>
            </a:r>
            <a:r>
              <a:rPr lang="en-US" sz="3600" dirty="0"/>
              <a:t>)</a:t>
            </a:r>
          </a:p>
          <a:p>
            <a:endParaRPr lang="en-US" sz="3600" b="1" i="1" dirty="0"/>
          </a:p>
          <a:p>
            <a:r>
              <a:rPr lang="fr-CA" sz="4000" b="1" i="1" dirty="0" err="1"/>
              <a:t>Wrapper</a:t>
            </a:r>
            <a:endParaRPr lang="fr-CA" sz="4000" b="1" i="1" dirty="0"/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fr-CA" sz="4000" dirty="0"/>
              <a:t>Sélection en fonction des modèles entraînés.</a:t>
            </a:r>
          </a:p>
          <a:p>
            <a:pPr marL="1485900" lvl="2" indent="-571500">
              <a:buFont typeface="Wingdings" panose="05000000000000000000" pitchFamily="2" charset="2"/>
              <a:buChar char="Ø"/>
            </a:pPr>
            <a:r>
              <a:rPr lang="fr-CA" sz="3600" dirty="0"/>
              <a:t>Sélection des caractéristiques les plus importantes.</a:t>
            </a:r>
            <a:br>
              <a:rPr lang="fr-CA" sz="3600" dirty="0"/>
            </a:br>
            <a:r>
              <a:rPr lang="fr-CA" sz="3600" dirty="0"/>
              <a:t>(</a:t>
            </a:r>
            <a:r>
              <a:rPr lang="fr-CA" sz="3600" i="1" dirty="0"/>
              <a:t>e.g. </a:t>
            </a:r>
            <a:r>
              <a:rPr lang="fr-CA" sz="3600" i="1" dirty="0" err="1"/>
              <a:t>sklearn</a:t>
            </a:r>
            <a:r>
              <a:rPr lang="fr-CA" sz="3600" i="1" dirty="0"/>
              <a:t> : </a:t>
            </a:r>
            <a:r>
              <a:rPr lang="en-US" sz="3600" i="1" dirty="0" err="1"/>
              <a:t>SelectFromModel</a:t>
            </a:r>
            <a:r>
              <a:rPr lang="en-US" sz="3600" dirty="0"/>
              <a:t>)</a:t>
            </a:r>
          </a:p>
          <a:p>
            <a:pPr marL="1485900" lvl="2" indent="-571500">
              <a:buFont typeface="Wingdings" panose="05000000000000000000" pitchFamily="2" charset="2"/>
              <a:buChar char="Ø"/>
            </a:pPr>
            <a:endParaRPr lang="en-US" sz="3600" dirty="0"/>
          </a:p>
          <a:p>
            <a:r>
              <a:rPr lang="fr-CA" sz="4000" b="1" i="1" dirty="0"/>
              <a:t>Intégrée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fr-CA" sz="4000" dirty="0"/>
              <a:t>Sélection durant l’entraînement du modèle.</a:t>
            </a:r>
          </a:p>
          <a:p>
            <a:pPr marL="1485900" lvl="2" indent="-571500">
              <a:buFont typeface="Wingdings" panose="05000000000000000000" pitchFamily="2" charset="2"/>
              <a:buChar char="Ø"/>
            </a:pPr>
            <a:r>
              <a:rPr lang="fr-CA" sz="3600" dirty="0"/>
              <a:t>Sélection des caractéristiques les plus importantes.</a:t>
            </a:r>
            <a:br>
              <a:rPr lang="fr-CA" sz="3600" dirty="0"/>
            </a:br>
            <a:r>
              <a:rPr lang="fr-CA" sz="3600" dirty="0"/>
              <a:t>(</a:t>
            </a:r>
            <a:r>
              <a:rPr lang="fr-CA" sz="3600" i="1" dirty="0"/>
              <a:t>e.g. </a:t>
            </a:r>
            <a:r>
              <a:rPr lang="fr-CA" sz="3600" i="1" dirty="0" err="1"/>
              <a:t>sklearn</a:t>
            </a:r>
            <a:r>
              <a:rPr lang="fr-CA" sz="3600" i="1" dirty="0"/>
              <a:t> : </a:t>
            </a:r>
            <a:r>
              <a:rPr lang="en-US" sz="3600" i="1" dirty="0" err="1"/>
              <a:t>LogisticRegression</a:t>
            </a:r>
            <a:r>
              <a:rPr lang="en-US" sz="3600" i="1" dirty="0"/>
              <a:t>(penalty=‘l1’)</a:t>
            </a:r>
            <a:r>
              <a:rPr lang="en-US" sz="3600" dirty="0"/>
              <a:t>)</a:t>
            </a:r>
            <a:endParaRPr lang="fr-CA" sz="3600" dirty="0"/>
          </a:p>
        </p:txBody>
      </p:sp>
    </p:spTree>
    <p:extLst>
      <p:ext uri="{BB962C8B-B14F-4D97-AF65-F5344CB8AC3E}">
        <p14:creationId xmlns:p14="http://schemas.microsoft.com/office/powerpoint/2010/main" val="401270481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0" y="-707887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4000" b="1" dirty="0"/>
              <a:t>CLASSIFICATION MULTICLASSE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E6B5873-081D-4DC7-8B0F-202256DDFDB0}"/>
              </a:ext>
            </a:extLst>
          </p:cNvPr>
          <p:cNvSpPr txBox="1"/>
          <p:nvPr/>
        </p:nvSpPr>
        <p:spPr>
          <a:xfrm>
            <a:off x="0" y="0"/>
            <a:ext cx="12192000" cy="4585871"/>
          </a:xfrm>
          <a:prstGeom prst="rect">
            <a:avLst/>
          </a:prstGeom>
          <a:noFill/>
          <a:ln w="76200">
            <a:noFill/>
          </a:ln>
        </p:spPr>
        <p:txBody>
          <a:bodyPr wrap="square" rtlCol="0">
            <a:spAutoFit/>
          </a:bodyPr>
          <a:lstStyle/>
          <a:p>
            <a:r>
              <a:rPr lang="fr-CA" sz="4000" dirty="0"/>
              <a:t>Chacun des algorithmes de classification présentés peuvent fonctionner avec plus de deux classes.</a:t>
            </a:r>
          </a:p>
          <a:p>
            <a:endParaRPr lang="fr-CA" sz="4000" dirty="0"/>
          </a:p>
          <a:p>
            <a:r>
              <a:rPr lang="fr-CA" sz="3600" dirty="0"/>
              <a:t>Au moment d’évaluer le modèle (pour sélectionner les hyperparamètres ou pour évaluer le modèle final), la matrice de confusion ressemble à ceci.</a:t>
            </a:r>
          </a:p>
          <a:p>
            <a:endParaRPr lang="fr-CA" sz="2400" dirty="0"/>
          </a:p>
          <a:p>
            <a:pPr/>
            <a:r>
              <a:rPr lang="fr-CA" sz="4000" dirty="0"/>
              <a:t>Exemple pour trois classes :</a:t>
            </a:r>
          </a:p>
        </p:txBody>
      </p:sp>
      <p:graphicFrame>
        <p:nvGraphicFramePr>
          <p:cNvPr id="4" name="Table 3" descr="is-">
            <a:extLst>
              <a:ext uri="{FF2B5EF4-FFF2-40B4-BE49-F238E27FC236}">
                <a16:creationId xmlns:a16="http://schemas.microsoft.com/office/drawing/2014/main" id="{37C65047-16CD-4FFB-82F2-ED353B6D98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6247262"/>
              </p:ext>
            </p:extLst>
          </p:nvPr>
        </p:nvGraphicFramePr>
        <p:xfrm>
          <a:off x="0" y="4961381"/>
          <a:ext cx="12192000" cy="624349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2728291126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52658110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553563492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746123975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4294153839"/>
                    </a:ext>
                  </a:extLst>
                </a:gridCol>
              </a:tblGrid>
              <a:tr h="1229396">
                <a:tc>
                  <a:txBody>
                    <a:bodyPr/>
                    <a:lstStyle/>
                    <a:p>
                      <a:pPr algn="ctr"/>
                      <a:endParaRPr lang="fr-CA" sz="2800" b="1" dirty="0">
                        <a:solidFill>
                          <a:schemeClr val="bg1"/>
                        </a:solidFill>
                      </a:endParaRP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CA" sz="2800" b="1" dirty="0">
                        <a:solidFill>
                          <a:schemeClr val="bg1"/>
                        </a:solidFill>
                      </a:endParaRP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851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fr-CA" sz="4000" b="1" dirty="0">
                          <a:solidFill>
                            <a:schemeClr val="bg1"/>
                          </a:solidFill>
                        </a:rPr>
                        <a:t>VALEURS </a:t>
                      </a:r>
                      <a:br>
                        <a:rPr lang="fr-CA" sz="4000" b="1" dirty="0">
                          <a:solidFill>
                            <a:schemeClr val="bg1"/>
                          </a:solidFill>
                        </a:rPr>
                      </a:br>
                      <a:r>
                        <a:rPr lang="fr-CA" sz="4000" b="1" dirty="0">
                          <a:solidFill>
                            <a:schemeClr val="bg1"/>
                          </a:solidFill>
                        </a:rPr>
                        <a:t>RÉELLES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rgbClr val="0851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851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851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8519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fr-CA" sz="2800" b="1" dirty="0">
                        <a:solidFill>
                          <a:schemeClr val="bg1"/>
                        </a:solidFill>
                      </a:endParaRP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8519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fr-CA" sz="4000" b="1" dirty="0">
                        <a:solidFill>
                          <a:schemeClr val="bg1"/>
                        </a:solidFill>
                      </a:endParaRP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rgbClr val="0851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851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851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851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6389512"/>
                  </a:ext>
                </a:extLst>
              </a:tr>
              <a:tr h="1229396">
                <a:tc>
                  <a:txBody>
                    <a:bodyPr/>
                    <a:lstStyle/>
                    <a:p>
                      <a:pPr algn="ctr"/>
                      <a:endParaRPr lang="fr-CA" sz="2800" b="1" dirty="0">
                        <a:solidFill>
                          <a:schemeClr val="bg1"/>
                        </a:solidFill>
                      </a:endParaRP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851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CA" sz="2800" b="1" dirty="0">
                        <a:solidFill>
                          <a:schemeClr val="bg1"/>
                        </a:solidFill>
                      </a:endParaRP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851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851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4000" b="1" dirty="0">
                          <a:solidFill>
                            <a:schemeClr val="bg1"/>
                          </a:solidFill>
                        </a:rPr>
                        <a:t>Classe 1</a:t>
                      </a:r>
                      <a:endParaRPr lang="fr-CA" sz="4000" b="0" dirty="0">
                        <a:solidFill>
                          <a:schemeClr val="bg1"/>
                        </a:solidFill>
                      </a:endParaRP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rgbClr val="0851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8519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4000" b="1" dirty="0">
                          <a:solidFill>
                            <a:schemeClr val="bg1"/>
                          </a:solidFill>
                        </a:rPr>
                        <a:t>Classe 2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8519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4000" b="1" dirty="0">
                          <a:solidFill>
                            <a:schemeClr val="bg1"/>
                          </a:solidFill>
                        </a:rPr>
                        <a:t>Classe 3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851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851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9488229"/>
                  </a:ext>
                </a:extLst>
              </a:tr>
              <a:tr h="1229396">
                <a:tc rowSpan="3">
                  <a:txBody>
                    <a:bodyPr/>
                    <a:lstStyle/>
                    <a:p>
                      <a:pPr algn="ctr"/>
                      <a:r>
                        <a:rPr lang="fr-CA" sz="4000" b="1" dirty="0">
                          <a:solidFill>
                            <a:schemeClr val="bg1"/>
                          </a:solidFill>
                        </a:rPr>
                        <a:t>VALEURS PRÉDITES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rgbClr val="0851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851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851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8519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4000" b="1" dirty="0">
                          <a:solidFill>
                            <a:schemeClr val="bg1"/>
                          </a:solidFill>
                        </a:rPr>
                        <a:t>Classe 1</a:t>
                      </a:r>
                      <a:endParaRPr lang="fr-CA" sz="4000" b="0" dirty="0">
                        <a:solidFill>
                          <a:schemeClr val="bg1"/>
                        </a:solidFill>
                      </a:endParaRP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851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8519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4800" b="1" dirty="0">
                          <a:solidFill>
                            <a:schemeClr val="bg1"/>
                          </a:solidFill>
                        </a:rPr>
                        <a:t>VP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92C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4800" b="1" dirty="0">
                          <a:solidFill>
                            <a:srgbClr val="4292C6"/>
                          </a:solidFill>
                        </a:rPr>
                        <a:t>FP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4800" b="1" dirty="0">
                          <a:solidFill>
                            <a:srgbClr val="4292C6"/>
                          </a:solidFill>
                        </a:rPr>
                        <a:t>FP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709484"/>
                  </a:ext>
                </a:extLst>
              </a:tr>
              <a:tr h="1229396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CA" sz="2400" b="1" dirty="0">
                        <a:solidFill>
                          <a:schemeClr val="bg1"/>
                        </a:solidFill>
                      </a:endParaRP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8519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4000" b="1" dirty="0">
                          <a:solidFill>
                            <a:schemeClr val="bg1"/>
                          </a:solidFill>
                        </a:rPr>
                        <a:t>Classe 2</a:t>
                      </a:r>
                      <a:endParaRPr lang="fr-CA" sz="4000" b="0" dirty="0">
                        <a:solidFill>
                          <a:schemeClr val="bg1"/>
                        </a:solidFill>
                      </a:endParaRP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8519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4800" b="1" dirty="0">
                          <a:solidFill>
                            <a:srgbClr val="4292C6"/>
                          </a:solidFill>
                        </a:rPr>
                        <a:t>FN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4800" b="1" dirty="0">
                          <a:solidFill>
                            <a:schemeClr val="bg1"/>
                          </a:solidFill>
                        </a:rPr>
                        <a:t>VN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92C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4800" b="1" dirty="0">
                          <a:solidFill>
                            <a:schemeClr val="bg1"/>
                          </a:solidFill>
                        </a:rPr>
                        <a:t>VN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92C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0451549"/>
                  </a:ext>
                </a:extLst>
              </a:tr>
              <a:tr h="1229396">
                <a:tc vMerge="1">
                  <a:txBody>
                    <a:bodyPr/>
                    <a:lstStyle/>
                    <a:p>
                      <a:pPr algn="ctr"/>
                      <a:endParaRPr lang="fr-CA" sz="4000" b="1" dirty="0">
                        <a:solidFill>
                          <a:schemeClr val="bg1"/>
                        </a:solidFill>
                      </a:endParaRP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rgbClr val="0851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851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851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8519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4000" b="1" dirty="0">
                          <a:solidFill>
                            <a:schemeClr val="bg1"/>
                          </a:solidFill>
                        </a:rPr>
                        <a:t>Classe 3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851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8519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4800" b="1" dirty="0">
                          <a:solidFill>
                            <a:srgbClr val="4292C6"/>
                          </a:solidFill>
                        </a:rPr>
                        <a:t>FN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4800" b="1" dirty="0">
                          <a:solidFill>
                            <a:schemeClr val="bg1"/>
                          </a:solidFill>
                        </a:rPr>
                        <a:t>VN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92C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4800" b="1" dirty="0">
                          <a:solidFill>
                            <a:schemeClr val="bg1"/>
                          </a:solidFill>
                        </a:rPr>
                        <a:t>VN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92C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0736744"/>
                  </a:ext>
                </a:extLst>
              </a:tr>
            </a:tbl>
          </a:graphicData>
        </a:graphic>
      </p:graphicFrame>
      <p:graphicFrame>
        <p:nvGraphicFramePr>
          <p:cNvPr id="6" name="Table 5" descr="is-">
            <a:extLst>
              <a:ext uri="{FF2B5EF4-FFF2-40B4-BE49-F238E27FC236}">
                <a16:creationId xmlns:a16="http://schemas.microsoft.com/office/drawing/2014/main" id="{D0B4F5E0-9C56-44F2-9A13-62FB94EE71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312721"/>
              </p:ext>
            </p:extLst>
          </p:nvPr>
        </p:nvGraphicFramePr>
        <p:xfrm>
          <a:off x="0" y="11580381"/>
          <a:ext cx="12192000" cy="624349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2728291126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52658110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553563492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746123975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4294153839"/>
                    </a:ext>
                  </a:extLst>
                </a:gridCol>
              </a:tblGrid>
              <a:tr h="1229396">
                <a:tc>
                  <a:txBody>
                    <a:bodyPr/>
                    <a:lstStyle/>
                    <a:p>
                      <a:pPr algn="ctr"/>
                      <a:endParaRPr lang="fr-CA" sz="2800" b="1" dirty="0">
                        <a:solidFill>
                          <a:schemeClr val="bg1"/>
                        </a:solidFill>
                      </a:endParaRP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CA" sz="2800" b="1" dirty="0">
                        <a:solidFill>
                          <a:schemeClr val="bg1"/>
                        </a:solidFill>
                      </a:endParaRP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851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fr-CA" sz="4000" b="1" dirty="0">
                          <a:solidFill>
                            <a:schemeClr val="bg1"/>
                          </a:solidFill>
                        </a:rPr>
                        <a:t>VALEURS </a:t>
                      </a:r>
                      <a:br>
                        <a:rPr lang="fr-CA" sz="4000" b="1" dirty="0">
                          <a:solidFill>
                            <a:schemeClr val="bg1"/>
                          </a:solidFill>
                        </a:rPr>
                      </a:br>
                      <a:r>
                        <a:rPr lang="fr-CA" sz="4000" b="1" dirty="0">
                          <a:solidFill>
                            <a:schemeClr val="bg1"/>
                          </a:solidFill>
                        </a:rPr>
                        <a:t>RÉELLES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rgbClr val="0851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851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851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8519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fr-CA" sz="2800" b="1" dirty="0">
                        <a:solidFill>
                          <a:schemeClr val="bg1"/>
                        </a:solidFill>
                      </a:endParaRP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8519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fr-CA" sz="4000" b="1" dirty="0">
                        <a:solidFill>
                          <a:schemeClr val="bg1"/>
                        </a:solidFill>
                      </a:endParaRP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rgbClr val="0851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851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851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851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6389512"/>
                  </a:ext>
                </a:extLst>
              </a:tr>
              <a:tr h="1229396">
                <a:tc>
                  <a:txBody>
                    <a:bodyPr/>
                    <a:lstStyle/>
                    <a:p>
                      <a:pPr algn="ctr"/>
                      <a:endParaRPr lang="fr-CA" sz="2800" b="1" dirty="0">
                        <a:solidFill>
                          <a:schemeClr val="bg1"/>
                        </a:solidFill>
                      </a:endParaRP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851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CA" sz="2800" b="1" dirty="0">
                        <a:solidFill>
                          <a:schemeClr val="bg1"/>
                        </a:solidFill>
                      </a:endParaRP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851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851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4000" b="1" dirty="0">
                          <a:solidFill>
                            <a:schemeClr val="bg1"/>
                          </a:solidFill>
                        </a:rPr>
                        <a:t>Classe 1</a:t>
                      </a:r>
                      <a:endParaRPr lang="fr-CA" sz="4000" b="0" dirty="0">
                        <a:solidFill>
                          <a:schemeClr val="bg1"/>
                        </a:solidFill>
                      </a:endParaRP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rgbClr val="0851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8519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4000" b="1" dirty="0">
                          <a:solidFill>
                            <a:schemeClr val="bg1"/>
                          </a:solidFill>
                        </a:rPr>
                        <a:t>Classe 2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8519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4000" b="1" dirty="0">
                          <a:solidFill>
                            <a:schemeClr val="bg1"/>
                          </a:solidFill>
                        </a:rPr>
                        <a:t>Classe 3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851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851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9488229"/>
                  </a:ext>
                </a:extLst>
              </a:tr>
              <a:tr h="1229396">
                <a:tc rowSpan="3">
                  <a:txBody>
                    <a:bodyPr/>
                    <a:lstStyle/>
                    <a:p>
                      <a:pPr algn="ctr"/>
                      <a:r>
                        <a:rPr lang="fr-CA" sz="4000" b="1" dirty="0">
                          <a:solidFill>
                            <a:schemeClr val="bg1"/>
                          </a:solidFill>
                        </a:rPr>
                        <a:t>VALEURS PRÉDITES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rgbClr val="0851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851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851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8519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4000" b="1" dirty="0">
                          <a:solidFill>
                            <a:schemeClr val="bg1"/>
                          </a:solidFill>
                        </a:rPr>
                        <a:t>Classe 1</a:t>
                      </a:r>
                      <a:endParaRPr lang="fr-CA" sz="4000" b="0" dirty="0">
                        <a:solidFill>
                          <a:schemeClr val="bg1"/>
                        </a:solidFill>
                      </a:endParaRP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851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8519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4800" b="1" dirty="0">
                          <a:solidFill>
                            <a:schemeClr val="bg1"/>
                          </a:solidFill>
                        </a:rPr>
                        <a:t>VN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92C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4800" b="1" dirty="0">
                          <a:solidFill>
                            <a:srgbClr val="4292C6"/>
                          </a:solidFill>
                        </a:rPr>
                        <a:t>FN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4800" b="1" dirty="0">
                          <a:solidFill>
                            <a:schemeClr val="bg1"/>
                          </a:solidFill>
                        </a:rPr>
                        <a:t>VN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851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92C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709484"/>
                  </a:ext>
                </a:extLst>
              </a:tr>
              <a:tr h="1229396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CA" sz="2400" b="1" dirty="0">
                        <a:solidFill>
                          <a:schemeClr val="bg1"/>
                        </a:solidFill>
                      </a:endParaRP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8519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4000" b="1" dirty="0">
                          <a:solidFill>
                            <a:schemeClr val="bg1"/>
                          </a:solidFill>
                        </a:rPr>
                        <a:t>Classe 2</a:t>
                      </a:r>
                      <a:endParaRPr lang="fr-CA" sz="4000" b="0" dirty="0">
                        <a:solidFill>
                          <a:schemeClr val="bg1"/>
                        </a:solidFill>
                      </a:endParaRP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8519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4800" b="1" dirty="0">
                          <a:solidFill>
                            <a:srgbClr val="4292C6"/>
                          </a:solidFill>
                        </a:rPr>
                        <a:t>FP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4800" b="1" dirty="0">
                          <a:solidFill>
                            <a:schemeClr val="bg1"/>
                          </a:solidFill>
                        </a:rPr>
                        <a:t>VP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92C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4800" b="1" dirty="0">
                          <a:solidFill>
                            <a:srgbClr val="4292C6"/>
                          </a:solidFill>
                        </a:rPr>
                        <a:t>FP</a:t>
                      </a:r>
                      <a:endParaRPr lang="fr-CA" sz="4800" b="1" dirty="0">
                        <a:solidFill>
                          <a:schemeClr val="bg1"/>
                        </a:solidFill>
                      </a:endParaRP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851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0451549"/>
                  </a:ext>
                </a:extLst>
              </a:tr>
              <a:tr h="1229396">
                <a:tc vMerge="1">
                  <a:txBody>
                    <a:bodyPr/>
                    <a:lstStyle/>
                    <a:p>
                      <a:pPr algn="ctr"/>
                      <a:endParaRPr lang="fr-CA" sz="4000" b="1" dirty="0">
                        <a:solidFill>
                          <a:schemeClr val="bg1"/>
                        </a:solidFill>
                      </a:endParaRP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rgbClr val="0851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851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851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8519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4000" b="1" dirty="0">
                          <a:solidFill>
                            <a:schemeClr val="bg1"/>
                          </a:solidFill>
                        </a:rPr>
                        <a:t>Classe 3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851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8519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4800" b="1" dirty="0">
                          <a:solidFill>
                            <a:schemeClr val="bg1"/>
                          </a:solidFill>
                        </a:rPr>
                        <a:t>VN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851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92C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4800" b="1" dirty="0">
                          <a:solidFill>
                            <a:srgbClr val="4292C6"/>
                          </a:solidFill>
                        </a:rPr>
                        <a:t>FN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851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4800" b="1" dirty="0">
                          <a:solidFill>
                            <a:schemeClr val="bg1"/>
                          </a:solidFill>
                        </a:rPr>
                        <a:t>VN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851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851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92C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073674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C2870EA-64CE-4C72-968B-F30657971134}"/>
              </a:ext>
            </a:extLst>
          </p:cNvPr>
          <p:cNvSpPr txBox="1"/>
          <p:nvPr/>
        </p:nvSpPr>
        <p:spPr>
          <a:xfrm>
            <a:off x="0" y="5966330"/>
            <a:ext cx="4648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800" b="1" dirty="0"/>
              <a:t>Pour la classe 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327D68-CA19-45D7-A261-A40DFD90FFD3}"/>
              </a:ext>
            </a:extLst>
          </p:cNvPr>
          <p:cNvSpPr txBox="1"/>
          <p:nvPr/>
        </p:nvSpPr>
        <p:spPr>
          <a:xfrm>
            <a:off x="0" y="12569961"/>
            <a:ext cx="4648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800" b="1" dirty="0"/>
              <a:t>Pour la classe 2</a:t>
            </a:r>
          </a:p>
        </p:txBody>
      </p:sp>
      <p:graphicFrame>
        <p:nvGraphicFramePr>
          <p:cNvPr id="9" name="Table 8" descr="is-">
            <a:extLst>
              <a:ext uri="{FF2B5EF4-FFF2-40B4-BE49-F238E27FC236}">
                <a16:creationId xmlns:a16="http://schemas.microsoft.com/office/drawing/2014/main" id="{622ED0A6-01D6-4D3A-A7EB-A32776E456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6219859"/>
              </p:ext>
            </p:extLst>
          </p:nvPr>
        </p:nvGraphicFramePr>
        <p:xfrm>
          <a:off x="0" y="18199381"/>
          <a:ext cx="12192000" cy="624349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2728291126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52658110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553563492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746123975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4294153839"/>
                    </a:ext>
                  </a:extLst>
                </a:gridCol>
              </a:tblGrid>
              <a:tr h="1229396">
                <a:tc>
                  <a:txBody>
                    <a:bodyPr/>
                    <a:lstStyle/>
                    <a:p>
                      <a:pPr algn="ctr"/>
                      <a:endParaRPr lang="fr-CA" sz="2800" b="1" dirty="0">
                        <a:solidFill>
                          <a:schemeClr val="bg1"/>
                        </a:solidFill>
                      </a:endParaRP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CA" sz="2800" b="1" dirty="0">
                        <a:solidFill>
                          <a:schemeClr val="bg1"/>
                        </a:solidFill>
                      </a:endParaRP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851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fr-CA" sz="4000" b="1" dirty="0">
                          <a:solidFill>
                            <a:schemeClr val="bg1"/>
                          </a:solidFill>
                        </a:rPr>
                        <a:t>VALEURS </a:t>
                      </a:r>
                      <a:br>
                        <a:rPr lang="fr-CA" sz="4000" b="1" dirty="0">
                          <a:solidFill>
                            <a:schemeClr val="bg1"/>
                          </a:solidFill>
                        </a:rPr>
                      </a:br>
                      <a:r>
                        <a:rPr lang="fr-CA" sz="4000" b="1" dirty="0">
                          <a:solidFill>
                            <a:schemeClr val="bg1"/>
                          </a:solidFill>
                        </a:rPr>
                        <a:t>RÉELLES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rgbClr val="0851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851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851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8519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fr-CA" sz="2800" b="1" dirty="0">
                        <a:solidFill>
                          <a:schemeClr val="bg1"/>
                        </a:solidFill>
                      </a:endParaRP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8519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fr-CA" sz="4000" b="1" dirty="0">
                        <a:solidFill>
                          <a:schemeClr val="bg1"/>
                        </a:solidFill>
                      </a:endParaRP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rgbClr val="0851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851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851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851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6389512"/>
                  </a:ext>
                </a:extLst>
              </a:tr>
              <a:tr h="1229396">
                <a:tc>
                  <a:txBody>
                    <a:bodyPr/>
                    <a:lstStyle/>
                    <a:p>
                      <a:pPr algn="ctr"/>
                      <a:endParaRPr lang="fr-CA" sz="2800" b="1" dirty="0">
                        <a:solidFill>
                          <a:schemeClr val="bg1"/>
                        </a:solidFill>
                      </a:endParaRP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851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CA" sz="2800" b="1" dirty="0">
                        <a:solidFill>
                          <a:schemeClr val="bg1"/>
                        </a:solidFill>
                      </a:endParaRP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851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851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4000" b="1" dirty="0">
                          <a:solidFill>
                            <a:schemeClr val="bg1"/>
                          </a:solidFill>
                        </a:rPr>
                        <a:t>Classe 1</a:t>
                      </a:r>
                      <a:endParaRPr lang="fr-CA" sz="4000" b="0" dirty="0">
                        <a:solidFill>
                          <a:schemeClr val="bg1"/>
                        </a:solidFill>
                      </a:endParaRP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rgbClr val="0851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8519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4000" b="1" dirty="0">
                          <a:solidFill>
                            <a:schemeClr val="bg1"/>
                          </a:solidFill>
                        </a:rPr>
                        <a:t>Classe 2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8519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4000" b="1" dirty="0">
                          <a:solidFill>
                            <a:schemeClr val="bg1"/>
                          </a:solidFill>
                        </a:rPr>
                        <a:t>Classe 3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851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851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9488229"/>
                  </a:ext>
                </a:extLst>
              </a:tr>
              <a:tr h="1229396">
                <a:tc rowSpan="3">
                  <a:txBody>
                    <a:bodyPr/>
                    <a:lstStyle/>
                    <a:p>
                      <a:pPr algn="ctr"/>
                      <a:r>
                        <a:rPr lang="fr-CA" sz="4000" b="1" dirty="0">
                          <a:solidFill>
                            <a:schemeClr val="bg1"/>
                          </a:solidFill>
                        </a:rPr>
                        <a:t>VALEURS PRÉDITES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rgbClr val="0851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851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851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8519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4000" b="1" dirty="0">
                          <a:solidFill>
                            <a:schemeClr val="bg1"/>
                          </a:solidFill>
                        </a:rPr>
                        <a:t>Classe 1</a:t>
                      </a:r>
                      <a:endParaRPr lang="fr-CA" sz="4000" b="0" dirty="0">
                        <a:solidFill>
                          <a:schemeClr val="bg1"/>
                        </a:solidFill>
                      </a:endParaRP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851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8519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4800" b="1" dirty="0">
                          <a:solidFill>
                            <a:schemeClr val="bg1"/>
                          </a:solidFill>
                        </a:rPr>
                        <a:t>VN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92C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4800" b="1" dirty="0">
                          <a:solidFill>
                            <a:schemeClr val="bg1"/>
                          </a:solidFill>
                        </a:rPr>
                        <a:t>VN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92C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4800" b="1" dirty="0">
                          <a:solidFill>
                            <a:srgbClr val="4292C6"/>
                          </a:solidFill>
                        </a:rPr>
                        <a:t>FN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851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709484"/>
                  </a:ext>
                </a:extLst>
              </a:tr>
              <a:tr h="1229396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CA" sz="2400" b="1" dirty="0">
                        <a:solidFill>
                          <a:schemeClr val="bg1"/>
                        </a:solidFill>
                      </a:endParaRP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8519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4000" b="1" dirty="0">
                          <a:solidFill>
                            <a:schemeClr val="bg1"/>
                          </a:solidFill>
                        </a:rPr>
                        <a:t>Classe 2</a:t>
                      </a:r>
                      <a:endParaRPr lang="fr-CA" sz="4000" b="0" dirty="0">
                        <a:solidFill>
                          <a:schemeClr val="bg1"/>
                        </a:solidFill>
                      </a:endParaRP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8519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4800" b="1" dirty="0">
                          <a:solidFill>
                            <a:schemeClr val="bg1"/>
                          </a:solidFill>
                        </a:rPr>
                        <a:t>VN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92C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4800" b="1" dirty="0">
                          <a:solidFill>
                            <a:schemeClr val="bg1"/>
                          </a:solidFill>
                        </a:rPr>
                        <a:t>VN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92C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4800" b="1" dirty="0">
                          <a:solidFill>
                            <a:srgbClr val="4292C6"/>
                          </a:solidFill>
                        </a:rPr>
                        <a:t>FN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851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0451549"/>
                  </a:ext>
                </a:extLst>
              </a:tr>
              <a:tr h="1229396">
                <a:tc vMerge="1">
                  <a:txBody>
                    <a:bodyPr/>
                    <a:lstStyle/>
                    <a:p>
                      <a:pPr algn="ctr"/>
                      <a:endParaRPr lang="fr-CA" sz="4000" b="1" dirty="0">
                        <a:solidFill>
                          <a:schemeClr val="bg1"/>
                        </a:solidFill>
                      </a:endParaRP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rgbClr val="0851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851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851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8519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4000" b="1" dirty="0">
                          <a:solidFill>
                            <a:schemeClr val="bg1"/>
                          </a:solidFill>
                        </a:rPr>
                        <a:t>Classe 3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851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8519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4800" b="1" dirty="0">
                          <a:solidFill>
                            <a:srgbClr val="4292C6"/>
                          </a:solidFill>
                        </a:rPr>
                        <a:t>FP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851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4800" b="1" dirty="0">
                          <a:solidFill>
                            <a:srgbClr val="4292C6"/>
                          </a:solidFill>
                        </a:rPr>
                        <a:t>FP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851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4800" b="1" dirty="0">
                          <a:solidFill>
                            <a:schemeClr val="bg1"/>
                          </a:solidFill>
                        </a:rPr>
                        <a:t>VP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851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851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92C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0736744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8A4D5193-8D77-490F-A764-D8E3D1E9465A}"/>
              </a:ext>
            </a:extLst>
          </p:cNvPr>
          <p:cNvSpPr txBox="1"/>
          <p:nvPr/>
        </p:nvSpPr>
        <p:spPr>
          <a:xfrm>
            <a:off x="0" y="19188961"/>
            <a:ext cx="4648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800" b="1" dirty="0"/>
              <a:t>Pour la classe 3</a:t>
            </a:r>
          </a:p>
        </p:txBody>
      </p:sp>
    </p:spTree>
    <p:extLst>
      <p:ext uri="{BB962C8B-B14F-4D97-AF65-F5344CB8AC3E}">
        <p14:creationId xmlns:p14="http://schemas.microsoft.com/office/powerpoint/2010/main" val="202876158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0" y="-707887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4000" b="1" dirty="0"/>
              <a:t>CLASSIFICATION MULTICLASSE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E6B5873-081D-4DC7-8B0F-202256DDFDB0}"/>
              </a:ext>
            </a:extLst>
          </p:cNvPr>
          <p:cNvSpPr txBox="1"/>
          <p:nvPr/>
        </p:nvSpPr>
        <p:spPr>
          <a:xfrm>
            <a:off x="0" y="0"/>
            <a:ext cx="12192000" cy="16527601"/>
          </a:xfrm>
          <a:prstGeom prst="rect">
            <a:avLst/>
          </a:prstGeom>
          <a:noFill/>
          <a:ln w="76200">
            <a:noFill/>
          </a:ln>
        </p:spPr>
        <p:txBody>
          <a:bodyPr wrap="square" rtlCol="0">
            <a:spAutoFit/>
          </a:bodyPr>
          <a:lstStyle/>
          <a:p>
            <a:r>
              <a:rPr lang="fr-CA" sz="4000" dirty="0"/>
              <a:t>Chacun des algorithmes de classification présentés peuvent fonctionner avec plus de deux classes.</a:t>
            </a:r>
          </a:p>
          <a:p>
            <a:endParaRPr lang="fr-CA" sz="4000" dirty="0"/>
          </a:p>
          <a:p>
            <a:r>
              <a:rPr lang="fr-CA" sz="3600" dirty="0"/>
              <a:t>Au moment d’évaluer le modèle (pour sélectionner les hyperparamètres ou pour évaluer le modèle final), la matrice de confusion ressemble à ceci.</a:t>
            </a:r>
          </a:p>
          <a:p>
            <a:pPr/>
            <a:endParaRPr lang="fr-CA" sz="4000" dirty="0"/>
          </a:p>
          <a:p>
            <a:pPr/>
            <a:r>
              <a:rPr lang="fr-CA" sz="4000" dirty="0"/>
              <a:t>On a alors trois option pour calculer le score global:</a:t>
            </a:r>
          </a:p>
          <a:p>
            <a:pPr/>
            <a:endParaRPr lang="fr-CA" sz="4000" dirty="0"/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fr-CA" sz="4000" dirty="0"/>
              <a:t>Pondéré (</a:t>
            </a:r>
            <a:r>
              <a:rPr lang="fr-CA" sz="4000" i="1" dirty="0" err="1"/>
              <a:t>weighted</a:t>
            </a:r>
            <a:r>
              <a:rPr lang="fr-CA" sz="4000" dirty="0"/>
              <a:t>)</a:t>
            </a:r>
          </a:p>
          <a:p>
            <a:pPr marL="1485900" lvl="2" indent="-571500">
              <a:buFont typeface="Wingdings" panose="05000000000000000000" pitchFamily="2" charset="2"/>
              <a:buChar char="Ø"/>
            </a:pPr>
            <a:r>
              <a:rPr lang="fr-CA" sz="4000" dirty="0"/>
              <a:t>Les scores sont calculés pour chaque classe séparément.</a:t>
            </a:r>
          </a:p>
          <a:p>
            <a:pPr marL="1485900" lvl="2" indent="-571500">
              <a:buFont typeface="Wingdings" panose="05000000000000000000" pitchFamily="2" charset="2"/>
              <a:buChar char="Ø"/>
            </a:pPr>
            <a:r>
              <a:rPr lang="fr-CA" sz="4000" dirty="0"/>
              <a:t>On utilise alors une moyenne pondérée en fonction du nombre de valeurs réelles positives.</a:t>
            </a:r>
          </a:p>
          <a:p>
            <a:pPr marL="1485900" lvl="2" indent="-571500">
              <a:buFont typeface="Wingdings" panose="05000000000000000000" pitchFamily="2" charset="2"/>
              <a:buChar char="Ø"/>
            </a:pPr>
            <a:r>
              <a:rPr lang="fr-CA" sz="4000" dirty="0"/>
              <a:t>Plus de poids pour les classes ayant plus d’exemples.</a:t>
            </a:r>
          </a:p>
          <a:p>
            <a:pPr marL="1485900" lvl="2" indent="-571500">
              <a:buFont typeface="Wingdings" panose="05000000000000000000" pitchFamily="2" charset="2"/>
              <a:buChar char="Ø"/>
            </a:pPr>
            <a:endParaRPr lang="fr-CA" sz="4000" dirty="0"/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fr-CA" sz="4000" dirty="0"/>
              <a:t>Micro (</a:t>
            </a:r>
            <a:r>
              <a:rPr lang="fr-CA" sz="4000" i="1" dirty="0"/>
              <a:t>micro</a:t>
            </a:r>
            <a:r>
              <a:rPr lang="fr-CA" sz="4000" dirty="0"/>
              <a:t>)</a:t>
            </a:r>
          </a:p>
          <a:p>
            <a:pPr marL="1485900" lvl="2" indent="-571500">
              <a:buFont typeface="Wingdings" panose="05000000000000000000" pitchFamily="2" charset="2"/>
              <a:buChar char="Ø"/>
            </a:pPr>
            <a:r>
              <a:rPr lang="fr-CA" sz="4000" dirty="0"/>
              <a:t>Les scores sont calculés pour toutes les classes simultanément (nombres totaux de VP, FP, VN, FN.</a:t>
            </a:r>
          </a:p>
          <a:p>
            <a:pPr marL="1485900" lvl="2" indent="-571500">
              <a:buFont typeface="Wingdings" panose="05000000000000000000" pitchFamily="2" charset="2"/>
              <a:buChar char="Ø"/>
            </a:pPr>
            <a:endParaRPr lang="fr-CA" sz="4000" dirty="0"/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fr-CA" sz="4000" dirty="0"/>
              <a:t>Macro (</a:t>
            </a:r>
            <a:r>
              <a:rPr lang="fr-CA" sz="4000" i="1" dirty="0"/>
              <a:t>macro</a:t>
            </a:r>
            <a:r>
              <a:rPr lang="fr-CA" sz="4000" dirty="0"/>
              <a:t>)</a:t>
            </a:r>
          </a:p>
          <a:p>
            <a:pPr marL="1485900" lvl="2" indent="-571500">
              <a:buFont typeface="Wingdings" panose="05000000000000000000" pitchFamily="2" charset="2"/>
              <a:buChar char="Ø"/>
            </a:pPr>
            <a:r>
              <a:rPr lang="fr-CA" sz="4000" dirty="0"/>
              <a:t>Les scores sont calculés pour chaque classe séparément.</a:t>
            </a:r>
          </a:p>
          <a:p>
            <a:pPr marL="1485900" lvl="2" indent="-571500">
              <a:buFont typeface="Wingdings" panose="05000000000000000000" pitchFamily="2" charset="2"/>
              <a:buChar char="Ø"/>
            </a:pPr>
            <a:r>
              <a:rPr lang="fr-CA" sz="4000" dirty="0"/>
              <a:t>Les classes ayant moins d’exemplaires sont aussi importantes que les classes ayant beaucoup d’exemplaires.</a:t>
            </a:r>
          </a:p>
        </p:txBody>
      </p:sp>
    </p:spTree>
    <p:extLst>
      <p:ext uri="{BB962C8B-B14F-4D97-AF65-F5344CB8AC3E}">
        <p14:creationId xmlns:p14="http://schemas.microsoft.com/office/powerpoint/2010/main" val="45602949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0" y="-707887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4000" b="1" dirty="0"/>
              <a:t>CLASSIFICATION MULTICLASSE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E6B5873-081D-4DC7-8B0F-202256DDFDB0}"/>
              </a:ext>
            </a:extLst>
          </p:cNvPr>
          <p:cNvSpPr txBox="1"/>
          <p:nvPr/>
        </p:nvSpPr>
        <p:spPr>
          <a:xfrm>
            <a:off x="0" y="0"/>
            <a:ext cx="12192000" cy="15973604"/>
          </a:xfrm>
          <a:prstGeom prst="rect">
            <a:avLst/>
          </a:prstGeom>
          <a:noFill/>
          <a:ln w="76200">
            <a:noFill/>
          </a:ln>
        </p:spPr>
        <p:txBody>
          <a:bodyPr wrap="square" rtlCol="0">
            <a:spAutoFit/>
          </a:bodyPr>
          <a:lstStyle/>
          <a:p>
            <a:r>
              <a:rPr lang="fr-CA" sz="4000" dirty="0"/>
              <a:t>Chacun des algorithmes de classification présentés peuvent fonctionner avec plus de deux classes.</a:t>
            </a:r>
          </a:p>
          <a:p>
            <a:endParaRPr lang="fr-CA" sz="4000" dirty="0"/>
          </a:p>
          <a:p>
            <a:r>
              <a:rPr lang="fr-CA" sz="4000" dirty="0"/>
              <a:t>Pour entraîner le modèle, la stratégie est différente selon le type d’algorithme.</a:t>
            </a:r>
          </a:p>
          <a:p>
            <a:endParaRPr lang="fr-CA" sz="4000" dirty="0"/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fr-CA" sz="4000" dirty="0"/>
              <a:t>Régression logistique</a:t>
            </a:r>
          </a:p>
          <a:p>
            <a:pPr marL="1485900" lvl="2" indent="-571500">
              <a:buFont typeface="Wingdings" panose="05000000000000000000" pitchFamily="2" charset="2"/>
              <a:buChar char="Ø"/>
            </a:pPr>
            <a:r>
              <a:rPr lang="fr-CA" sz="3600" dirty="0"/>
              <a:t>Un contre tous (</a:t>
            </a:r>
            <a:r>
              <a:rPr lang="fr-CA" sz="3600" i="1" dirty="0"/>
              <a:t>one vs </a:t>
            </a:r>
            <a:r>
              <a:rPr lang="fr-CA" sz="3600" i="1" dirty="0" err="1"/>
              <a:t>rest</a:t>
            </a:r>
            <a:r>
              <a:rPr lang="fr-CA" sz="3600" dirty="0"/>
              <a:t>) : </a:t>
            </a:r>
            <a:r>
              <a:rPr lang="fr-CA" sz="3600" i="1" dirty="0" err="1"/>
              <a:t>multi_class</a:t>
            </a:r>
            <a:r>
              <a:rPr lang="fr-CA" sz="3600" i="1" dirty="0"/>
              <a:t>=‘</a:t>
            </a:r>
            <a:r>
              <a:rPr lang="fr-CA" sz="3600" i="1" dirty="0" err="1"/>
              <a:t>ovr</a:t>
            </a:r>
            <a:r>
              <a:rPr lang="fr-CA" sz="3600" i="1" dirty="0"/>
              <a:t>’’</a:t>
            </a:r>
          </a:p>
          <a:p>
            <a:pPr marL="1485900" lvl="2" indent="-571500">
              <a:buFont typeface="Wingdings" panose="05000000000000000000" pitchFamily="2" charset="2"/>
              <a:buChar char="Ø"/>
            </a:pPr>
            <a:endParaRPr lang="fr-CA" sz="3600" i="1" dirty="0"/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fr-CA" sz="4000" dirty="0"/>
              <a:t>Machines à vecteurs de supports</a:t>
            </a:r>
          </a:p>
          <a:p>
            <a:pPr marL="1485900" lvl="2" indent="-571500">
              <a:buFont typeface="Wingdings" panose="05000000000000000000" pitchFamily="2" charset="2"/>
              <a:buChar char="Ø"/>
            </a:pPr>
            <a:r>
              <a:rPr lang="fr-CA" sz="3600" dirty="0"/>
              <a:t>Un contre un (</a:t>
            </a:r>
            <a:r>
              <a:rPr lang="fr-CA" sz="3600" i="1" dirty="0"/>
              <a:t>one vs one</a:t>
            </a:r>
            <a:r>
              <a:rPr lang="fr-CA" sz="3600" dirty="0"/>
              <a:t>)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endParaRPr lang="fr-CA" sz="4000" dirty="0"/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fr-CA" sz="4000" dirty="0"/>
              <a:t>Arbres de décisions</a:t>
            </a:r>
          </a:p>
          <a:p>
            <a:pPr marL="1485900" lvl="2" indent="-571500">
              <a:buFont typeface="Wingdings" panose="05000000000000000000" pitchFamily="2" charset="2"/>
              <a:buChar char="Ø"/>
            </a:pPr>
            <a:r>
              <a:rPr lang="fr-CA" sz="3600" dirty="0"/>
              <a:t>Extension naturelle</a:t>
            </a:r>
          </a:p>
          <a:p>
            <a:pPr marL="1485900" lvl="2" indent="-571500">
              <a:buFont typeface="Wingdings" panose="05000000000000000000" pitchFamily="2" charset="2"/>
              <a:buChar char="Ø"/>
            </a:pPr>
            <a:endParaRPr lang="fr-CA" sz="3600" dirty="0"/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fr-CA" sz="4000" dirty="0"/>
              <a:t>Forêts aléatoires</a:t>
            </a:r>
          </a:p>
          <a:p>
            <a:pPr marL="1485900" lvl="2" indent="-571500">
              <a:buFont typeface="Wingdings" panose="05000000000000000000" pitchFamily="2" charset="2"/>
              <a:buChar char="Ø"/>
            </a:pPr>
            <a:r>
              <a:rPr lang="fr-CA" sz="3600" dirty="0"/>
              <a:t>Extension naturelle</a:t>
            </a:r>
          </a:p>
          <a:p>
            <a:pPr marL="1485900" lvl="2" indent="-571500">
              <a:buFont typeface="Wingdings" panose="05000000000000000000" pitchFamily="2" charset="2"/>
              <a:buChar char="Ø"/>
            </a:pPr>
            <a:endParaRPr lang="fr-CA" sz="3600" dirty="0"/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fr-CA" sz="4000" dirty="0" err="1"/>
              <a:t>Boosting</a:t>
            </a:r>
            <a:r>
              <a:rPr lang="fr-CA" sz="4000" dirty="0"/>
              <a:t> de gradient</a:t>
            </a:r>
          </a:p>
          <a:p>
            <a:pPr marL="1485900" lvl="2" indent="-571500">
              <a:buFont typeface="Wingdings" panose="05000000000000000000" pitchFamily="2" charset="2"/>
              <a:buChar char="Ø"/>
            </a:pPr>
            <a:r>
              <a:rPr lang="fr-CA" sz="3600" dirty="0"/>
              <a:t>Extension naturelle</a:t>
            </a:r>
          </a:p>
          <a:p>
            <a:pPr marL="1485900" lvl="2" indent="-571500">
              <a:buFont typeface="Wingdings" panose="05000000000000000000" pitchFamily="2" charset="2"/>
              <a:buChar char="Ø"/>
            </a:pPr>
            <a:endParaRPr lang="fr-CA" sz="3600" dirty="0"/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fr-CA" sz="4000" dirty="0"/>
              <a:t>Classification naïve </a:t>
            </a:r>
            <a:r>
              <a:rPr lang="fr-CA" sz="4000" dirty="0" err="1"/>
              <a:t>bayesienne</a:t>
            </a:r>
            <a:endParaRPr lang="fr-CA" sz="4000" dirty="0"/>
          </a:p>
          <a:p>
            <a:pPr marL="1485900" lvl="2" indent="-571500">
              <a:buFont typeface="Wingdings" panose="05000000000000000000" pitchFamily="2" charset="2"/>
              <a:buChar char="Ø"/>
            </a:pPr>
            <a:r>
              <a:rPr lang="fr-CA" sz="3600" dirty="0"/>
              <a:t>Multinomiale : utiliser </a:t>
            </a:r>
            <a:r>
              <a:rPr lang="fr-CA" sz="3600" i="1" dirty="0" err="1"/>
              <a:t>MultinomialNB</a:t>
            </a:r>
            <a:r>
              <a:rPr lang="fr-CA" sz="3600" i="1" dirty="0"/>
              <a:t>() </a:t>
            </a:r>
            <a:br>
              <a:rPr lang="fr-CA" sz="3600" i="1" dirty="0"/>
            </a:br>
            <a:r>
              <a:rPr lang="fr-CA" sz="3600" i="1" dirty="0"/>
              <a:t>plutôt que </a:t>
            </a:r>
            <a:r>
              <a:rPr lang="fr-CA" sz="3600" i="1" dirty="0" err="1"/>
              <a:t>GaussianNB</a:t>
            </a:r>
            <a:r>
              <a:rPr lang="fr-CA" sz="3600" i="1" dirty="0"/>
              <a:t>()</a:t>
            </a:r>
            <a:endParaRPr lang="fr-CA" sz="3600" dirty="0"/>
          </a:p>
          <a:p>
            <a:pPr marL="571500" indent="-571500">
              <a:buFont typeface="Wingdings" panose="05000000000000000000" pitchFamily="2" charset="2"/>
              <a:buChar char="§"/>
            </a:pPr>
            <a:endParaRPr lang="fr-CA" sz="4000" dirty="0"/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fr-CA" sz="4000" dirty="0"/>
              <a:t>K plus proches voisins</a:t>
            </a:r>
          </a:p>
          <a:p>
            <a:pPr marL="1485900" lvl="2" indent="-571500">
              <a:buFont typeface="Wingdings" panose="05000000000000000000" pitchFamily="2" charset="2"/>
              <a:buChar char="Ø"/>
            </a:pPr>
            <a:r>
              <a:rPr lang="fr-CA" sz="3600" dirty="0"/>
              <a:t>Extension naturelle</a:t>
            </a:r>
          </a:p>
        </p:txBody>
      </p:sp>
    </p:spTree>
    <p:extLst>
      <p:ext uri="{BB962C8B-B14F-4D97-AF65-F5344CB8AC3E}">
        <p14:creationId xmlns:p14="http://schemas.microsoft.com/office/powerpoint/2010/main" val="98079861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206477" y="-5987810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4000" b="1" dirty="0"/>
              <a:t>CLASSIFICATION MULTICLASSE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E6B5873-081D-4DC7-8B0F-202256DDFDB0}"/>
              </a:ext>
            </a:extLst>
          </p:cNvPr>
          <p:cNvSpPr txBox="1"/>
          <p:nvPr/>
        </p:nvSpPr>
        <p:spPr>
          <a:xfrm>
            <a:off x="206477" y="-5279924"/>
            <a:ext cx="12192000" cy="1261884"/>
          </a:xfrm>
          <a:prstGeom prst="rect">
            <a:avLst/>
          </a:prstGeom>
          <a:noFill/>
          <a:ln w="76200">
            <a:noFill/>
          </a:ln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§"/>
            </a:pPr>
            <a:r>
              <a:rPr lang="fr-CA" sz="4000" b="1" dirty="0"/>
              <a:t>Régression logistique</a:t>
            </a:r>
          </a:p>
          <a:p>
            <a:pPr marL="1485900" lvl="2" indent="-571500">
              <a:buFont typeface="Wingdings" panose="05000000000000000000" pitchFamily="2" charset="2"/>
              <a:buChar char="Ø"/>
            </a:pPr>
            <a:r>
              <a:rPr lang="fr-CA" sz="3600" b="1" dirty="0"/>
              <a:t>Un contre tous (</a:t>
            </a:r>
            <a:r>
              <a:rPr lang="fr-CA" sz="3600" b="1" i="1" dirty="0"/>
              <a:t>one vs </a:t>
            </a:r>
            <a:r>
              <a:rPr lang="fr-CA" sz="3600" b="1" i="1" dirty="0" err="1"/>
              <a:t>rest</a:t>
            </a:r>
            <a:r>
              <a:rPr lang="fr-CA" sz="3600" b="1" dirty="0"/>
              <a:t>) : </a:t>
            </a:r>
            <a:r>
              <a:rPr lang="fr-CA" sz="3600" b="1" i="1" dirty="0" err="1"/>
              <a:t>multi_class</a:t>
            </a:r>
            <a:r>
              <a:rPr lang="fr-CA" sz="3600" b="1" i="1" dirty="0"/>
              <a:t>=‘</a:t>
            </a:r>
            <a:r>
              <a:rPr lang="fr-CA" sz="3600" b="1" i="1" dirty="0" err="1"/>
              <a:t>ovr</a:t>
            </a:r>
            <a:r>
              <a:rPr lang="fr-CA" sz="3600" b="1" i="1" dirty="0"/>
              <a:t>’</a:t>
            </a:r>
            <a:endParaRPr lang="fr-CA" sz="3600" b="1" dirty="0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8D9A941-6714-4706-9F57-B7346CA42F54}"/>
              </a:ext>
            </a:extLst>
          </p:cNvPr>
          <p:cNvCxnSpPr>
            <a:cxnSpLocks/>
          </p:cNvCxnSpPr>
          <p:nvPr/>
        </p:nvCxnSpPr>
        <p:spPr>
          <a:xfrm flipH="1" flipV="1">
            <a:off x="5735426" y="1287689"/>
            <a:ext cx="1261226" cy="2856636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7" name="Group 186">
            <a:extLst>
              <a:ext uri="{FF2B5EF4-FFF2-40B4-BE49-F238E27FC236}">
                <a16:creationId xmlns:a16="http://schemas.microsoft.com/office/drawing/2014/main" id="{12008892-8A82-4E2E-96BA-CA076EF16506}"/>
              </a:ext>
            </a:extLst>
          </p:cNvPr>
          <p:cNvGrpSpPr/>
          <p:nvPr/>
        </p:nvGrpSpPr>
        <p:grpSpPr>
          <a:xfrm>
            <a:off x="4053408" y="-3708477"/>
            <a:ext cx="3673904" cy="3056610"/>
            <a:chOff x="4053407" y="-3708477"/>
            <a:chExt cx="4955459" cy="4122836"/>
          </a:xfrm>
        </p:grpSpPr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CAD2E557-8B16-4511-A213-9BABF6B8B6F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33279" y="-3605671"/>
              <a:ext cx="0" cy="402003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CE0463BF-4194-45FB-BBF7-0A4FF22DA7C0}"/>
                </a:ext>
              </a:extLst>
            </p:cNvPr>
            <p:cNvCxnSpPr>
              <a:cxnSpLocks/>
            </p:cNvCxnSpPr>
            <p:nvPr/>
          </p:nvCxnSpPr>
          <p:spPr>
            <a:xfrm>
              <a:off x="4295469" y="-859272"/>
              <a:ext cx="4158488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51ACC18D-F0FE-4067-8912-AD55CB4341EA}"/>
                </a:ext>
              </a:extLst>
            </p:cNvPr>
            <p:cNvSpPr/>
            <p:nvPr/>
          </p:nvSpPr>
          <p:spPr>
            <a:xfrm>
              <a:off x="6213032" y="-1600094"/>
              <a:ext cx="252000" cy="252000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8804A170-324E-4DD2-9B0C-8FB6C4771689}"/>
                    </a:ext>
                  </a:extLst>
                </p:cNvPr>
                <p:cNvSpPr txBox="1"/>
                <p:nvPr/>
              </p:nvSpPr>
              <p:spPr>
                <a:xfrm>
                  <a:off x="7652013" y="-774043"/>
                  <a:ext cx="1356853" cy="760593"/>
                </a:xfrm>
                <a:prstGeom prst="rect">
                  <a:avLst/>
                </a:prstGeom>
                <a:noFill/>
                <a:ln w="7620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fr-CA" sz="4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CA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fr-CA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p>
                      </m:oMath>
                    </m:oMathPara>
                  </a14:m>
                  <a:endParaRPr lang="fr-CA" sz="4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8804A170-324E-4DD2-9B0C-8FB6C47716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52013" y="-774043"/>
                  <a:ext cx="1356853" cy="760593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76200">
                  <a:noFill/>
                </a:ln>
              </p:spPr>
              <p:txBody>
                <a:bodyPr/>
                <a:lstStyle/>
                <a:p>
                  <a:r>
                    <a:rPr lang="fr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B328D428-5CAB-4E77-9D9E-4D1415D62EBD}"/>
                    </a:ext>
                  </a:extLst>
                </p:cNvPr>
                <p:cNvSpPr txBox="1"/>
                <p:nvPr/>
              </p:nvSpPr>
              <p:spPr>
                <a:xfrm>
                  <a:off x="4053407" y="-3708477"/>
                  <a:ext cx="1356853" cy="707886"/>
                </a:xfrm>
                <a:prstGeom prst="rect">
                  <a:avLst/>
                </a:prstGeom>
                <a:noFill/>
                <a:ln w="7620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CA" sz="4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fr-CA" sz="4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B328D428-5CAB-4E77-9D9E-4D1415D62E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53407" y="-3708477"/>
                  <a:ext cx="1356853" cy="707886"/>
                </a:xfrm>
                <a:prstGeom prst="rect">
                  <a:avLst/>
                </a:prstGeom>
                <a:blipFill>
                  <a:blip r:embed="rId4"/>
                  <a:stretch>
                    <a:fillRect b="-19767"/>
                  </a:stretch>
                </a:blipFill>
                <a:ln w="76200">
                  <a:noFill/>
                </a:ln>
              </p:spPr>
              <p:txBody>
                <a:bodyPr/>
                <a:lstStyle/>
                <a:p>
                  <a:r>
                    <a:rPr lang="fr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5256DA3C-EAA1-44AF-9BEE-82957CBC66AC}"/>
                </a:ext>
              </a:extLst>
            </p:cNvPr>
            <p:cNvSpPr/>
            <p:nvPr/>
          </p:nvSpPr>
          <p:spPr>
            <a:xfrm>
              <a:off x="5895739" y="-2020459"/>
              <a:ext cx="252000" cy="252000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15361D55-5500-4F05-B883-05C81FFB9776}"/>
                </a:ext>
              </a:extLst>
            </p:cNvPr>
            <p:cNvSpPr/>
            <p:nvPr/>
          </p:nvSpPr>
          <p:spPr>
            <a:xfrm>
              <a:off x="5495107" y="-2074521"/>
              <a:ext cx="252000" cy="252000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F70FD461-6FFE-4291-9945-7154AC51E8E1}"/>
                </a:ext>
              </a:extLst>
            </p:cNvPr>
            <p:cNvSpPr/>
            <p:nvPr/>
          </p:nvSpPr>
          <p:spPr>
            <a:xfrm>
              <a:off x="5747107" y="-2432430"/>
              <a:ext cx="252000" cy="252000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6E1DDB21-3658-40FA-901C-5EE83E8F4FE7}"/>
                </a:ext>
              </a:extLst>
            </p:cNvPr>
            <p:cNvGrpSpPr/>
            <p:nvPr/>
          </p:nvGrpSpPr>
          <p:grpSpPr>
            <a:xfrm>
              <a:off x="6673594" y="-3414889"/>
              <a:ext cx="211911" cy="243786"/>
              <a:chOff x="4131601" y="2884249"/>
              <a:chExt cx="171830" cy="197676"/>
            </a:xfrm>
          </p:grpSpPr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0FD02F91-73DA-4F7B-814F-ACC34E593556}"/>
                  </a:ext>
                </a:extLst>
              </p:cNvPr>
              <p:cNvCxnSpPr/>
              <p:nvPr/>
            </p:nvCxnSpPr>
            <p:spPr>
              <a:xfrm>
                <a:off x="4131601" y="2884250"/>
                <a:ext cx="165095" cy="197675"/>
              </a:xfrm>
              <a:prstGeom prst="line">
                <a:avLst/>
              </a:prstGeom>
              <a:ln w="762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6E284F31-5D00-4033-AB11-69A68082A68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138336" y="2884249"/>
                <a:ext cx="165095" cy="197675"/>
              </a:xfrm>
              <a:prstGeom prst="line">
                <a:avLst/>
              </a:prstGeom>
              <a:ln w="762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DF620A26-0786-4092-88E5-C7158A90E792}"/>
                </a:ext>
              </a:extLst>
            </p:cNvPr>
            <p:cNvGrpSpPr/>
            <p:nvPr/>
          </p:nvGrpSpPr>
          <p:grpSpPr>
            <a:xfrm>
              <a:off x="6998657" y="-3414889"/>
              <a:ext cx="211911" cy="243786"/>
              <a:chOff x="4131601" y="2884249"/>
              <a:chExt cx="171830" cy="197676"/>
            </a:xfrm>
          </p:grpSpPr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F7FDC6ED-3A2E-4F93-BE0F-2925A83A58E2}"/>
                  </a:ext>
                </a:extLst>
              </p:cNvPr>
              <p:cNvCxnSpPr/>
              <p:nvPr/>
            </p:nvCxnSpPr>
            <p:spPr>
              <a:xfrm>
                <a:off x="4131601" y="2884250"/>
                <a:ext cx="165095" cy="197675"/>
              </a:xfrm>
              <a:prstGeom prst="line">
                <a:avLst/>
              </a:prstGeom>
              <a:ln w="762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9687F7AD-DCCB-4E7D-8E1D-0A89F0E38BA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138336" y="2884249"/>
                <a:ext cx="165095" cy="197675"/>
              </a:xfrm>
              <a:prstGeom prst="line">
                <a:avLst/>
              </a:prstGeom>
              <a:ln w="762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71E5DD56-BB93-448C-B212-DA57FB3AB2FF}"/>
                </a:ext>
              </a:extLst>
            </p:cNvPr>
            <p:cNvGrpSpPr/>
            <p:nvPr/>
          </p:nvGrpSpPr>
          <p:grpSpPr>
            <a:xfrm>
              <a:off x="6877199" y="-3023397"/>
              <a:ext cx="211911" cy="243786"/>
              <a:chOff x="4131601" y="2884249"/>
              <a:chExt cx="171830" cy="197676"/>
            </a:xfrm>
          </p:grpSpPr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74A5C6B2-32BC-4226-AD7F-D316454E6454}"/>
                  </a:ext>
                </a:extLst>
              </p:cNvPr>
              <p:cNvCxnSpPr/>
              <p:nvPr/>
            </p:nvCxnSpPr>
            <p:spPr>
              <a:xfrm>
                <a:off x="4131601" y="2884250"/>
                <a:ext cx="165095" cy="197675"/>
              </a:xfrm>
              <a:prstGeom prst="line">
                <a:avLst/>
              </a:prstGeom>
              <a:ln w="762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EE36700C-8A27-484D-9CCC-E90F7B5E8ED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138336" y="2884249"/>
                <a:ext cx="165095" cy="197675"/>
              </a:xfrm>
              <a:prstGeom prst="line">
                <a:avLst/>
              </a:prstGeom>
              <a:ln w="762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95B8BDBC-38A7-4891-ACF4-DEB4C7BA3214}"/>
                </a:ext>
              </a:extLst>
            </p:cNvPr>
            <p:cNvGrpSpPr/>
            <p:nvPr/>
          </p:nvGrpSpPr>
          <p:grpSpPr>
            <a:xfrm>
              <a:off x="7202262" y="-3023397"/>
              <a:ext cx="211911" cy="243786"/>
              <a:chOff x="4131601" y="2884249"/>
              <a:chExt cx="171830" cy="197676"/>
            </a:xfrm>
          </p:grpSpPr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F76C4F76-B73A-4041-900E-4A76FADBF1C1}"/>
                  </a:ext>
                </a:extLst>
              </p:cNvPr>
              <p:cNvCxnSpPr/>
              <p:nvPr/>
            </p:nvCxnSpPr>
            <p:spPr>
              <a:xfrm>
                <a:off x="4131601" y="2884250"/>
                <a:ext cx="165095" cy="197675"/>
              </a:xfrm>
              <a:prstGeom prst="line">
                <a:avLst/>
              </a:prstGeom>
              <a:ln w="762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D95689E7-6E1F-4E0D-B968-666067D84E8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138336" y="2884249"/>
                <a:ext cx="165095" cy="197675"/>
              </a:xfrm>
              <a:prstGeom prst="line">
                <a:avLst/>
              </a:prstGeom>
              <a:ln w="762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" name="Isosceles Triangle 1">
              <a:extLst>
                <a:ext uri="{FF2B5EF4-FFF2-40B4-BE49-F238E27FC236}">
                  <a16:creationId xmlns:a16="http://schemas.microsoft.com/office/drawing/2014/main" id="{B6DCBCF5-CAF7-467E-A0D5-B198FE55C071}"/>
                </a:ext>
              </a:extLst>
            </p:cNvPr>
            <p:cNvSpPr/>
            <p:nvPr/>
          </p:nvSpPr>
          <p:spPr>
            <a:xfrm>
              <a:off x="7354832" y="-1895476"/>
              <a:ext cx="282791" cy="243785"/>
            </a:xfrm>
            <a:prstGeom prst="triangle">
              <a:avLst/>
            </a:prstGeom>
            <a:solidFill>
              <a:schemeClr val="bg1"/>
            </a:solidFill>
            <a:ln w="762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67" name="Isosceles Triangle 66">
              <a:extLst>
                <a:ext uri="{FF2B5EF4-FFF2-40B4-BE49-F238E27FC236}">
                  <a16:creationId xmlns:a16="http://schemas.microsoft.com/office/drawing/2014/main" id="{F30C25B1-9C6A-40C4-93E0-C84DE25D5484}"/>
                </a:ext>
              </a:extLst>
            </p:cNvPr>
            <p:cNvSpPr/>
            <p:nvPr/>
          </p:nvSpPr>
          <p:spPr>
            <a:xfrm>
              <a:off x="7510617" y="-1419387"/>
              <a:ext cx="282791" cy="243785"/>
            </a:xfrm>
            <a:prstGeom prst="triangle">
              <a:avLst/>
            </a:prstGeom>
            <a:solidFill>
              <a:schemeClr val="bg1"/>
            </a:solidFill>
            <a:ln w="762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68" name="Isosceles Triangle 67">
              <a:extLst>
                <a:ext uri="{FF2B5EF4-FFF2-40B4-BE49-F238E27FC236}">
                  <a16:creationId xmlns:a16="http://schemas.microsoft.com/office/drawing/2014/main" id="{D359C882-F071-4644-9AD3-AB0178F682B7}"/>
                </a:ext>
              </a:extLst>
            </p:cNvPr>
            <p:cNvSpPr/>
            <p:nvPr/>
          </p:nvSpPr>
          <p:spPr>
            <a:xfrm>
              <a:off x="8047648" y="-1469986"/>
              <a:ext cx="282791" cy="243785"/>
            </a:xfrm>
            <a:prstGeom prst="triangle">
              <a:avLst/>
            </a:prstGeom>
            <a:solidFill>
              <a:schemeClr val="bg1"/>
            </a:solidFill>
            <a:ln w="762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69" name="Isosceles Triangle 68">
              <a:extLst>
                <a:ext uri="{FF2B5EF4-FFF2-40B4-BE49-F238E27FC236}">
                  <a16:creationId xmlns:a16="http://schemas.microsoft.com/office/drawing/2014/main" id="{1281D0F7-38C5-4FB4-BDF8-E69D208577B7}"/>
                </a:ext>
              </a:extLst>
            </p:cNvPr>
            <p:cNvSpPr/>
            <p:nvPr/>
          </p:nvSpPr>
          <p:spPr>
            <a:xfrm>
              <a:off x="7906252" y="-2344302"/>
              <a:ext cx="282791" cy="243785"/>
            </a:xfrm>
            <a:prstGeom prst="triangle">
              <a:avLst/>
            </a:prstGeom>
            <a:solidFill>
              <a:schemeClr val="bg1"/>
            </a:solidFill>
            <a:ln w="762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</p:grpSp>
      <p:sp>
        <p:nvSpPr>
          <p:cNvPr id="71" name="TextBox 70">
            <a:extLst>
              <a:ext uri="{FF2B5EF4-FFF2-40B4-BE49-F238E27FC236}">
                <a16:creationId xmlns:a16="http://schemas.microsoft.com/office/drawing/2014/main" id="{50ABF29E-9977-4224-B4B8-091A614B4E03}"/>
              </a:ext>
            </a:extLst>
          </p:cNvPr>
          <p:cNvSpPr txBox="1"/>
          <p:nvPr/>
        </p:nvSpPr>
        <p:spPr>
          <a:xfrm>
            <a:off x="0" y="-426818"/>
            <a:ext cx="12192000" cy="1815882"/>
          </a:xfrm>
          <a:prstGeom prst="rect">
            <a:avLst/>
          </a:prstGeom>
          <a:noFill/>
          <a:ln w="76200">
            <a:noFill/>
          </a:ln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§"/>
            </a:pPr>
            <a:r>
              <a:rPr lang="fr-CA" sz="4000" dirty="0"/>
              <a:t>On applique l’algorithme une fois par paire de classes.</a:t>
            </a:r>
          </a:p>
          <a:p>
            <a:pPr marL="1485900" lvl="2" indent="-571500">
              <a:buFont typeface="Wingdings" panose="05000000000000000000" pitchFamily="2" charset="2"/>
              <a:buChar char="Ø"/>
            </a:pPr>
            <a:r>
              <a:rPr lang="fr-CA" sz="3600" dirty="0"/>
              <a:t>Chaque fois, on cherche à séparer une classe de… </a:t>
            </a:r>
            <a:br>
              <a:rPr lang="fr-CA" sz="3600" dirty="0"/>
            </a:br>
            <a:r>
              <a:rPr lang="fr-CA" sz="3600" dirty="0"/>
              <a:t>…toutes les autres.</a:t>
            </a:r>
          </a:p>
        </p:txBody>
      </p: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D77DFC2E-51DA-4080-85EA-C42917EBCA2E}"/>
              </a:ext>
            </a:extLst>
          </p:cNvPr>
          <p:cNvCxnSpPr>
            <a:cxnSpLocks/>
          </p:cNvCxnSpPr>
          <p:nvPr/>
        </p:nvCxnSpPr>
        <p:spPr>
          <a:xfrm>
            <a:off x="868680" y="2569109"/>
            <a:ext cx="2994660" cy="138603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7" name="Group 96">
            <a:extLst>
              <a:ext uri="{FF2B5EF4-FFF2-40B4-BE49-F238E27FC236}">
                <a16:creationId xmlns:a16="http://schemas.microsoft.com/office/drawing/2014/main" id="{19A25CD0-DA77-44E5-9424-D380F3BB61C5}"/>
              </a:ext>
            </a:extLst>
          </p:cNvPr>
          <p:cNvGrpSpPr/>
          <p:nvPr/>
        </p:nvGrpSpPr>
        <p:grpSpPr>
          <a:xfrm>
            <a:off x="234436" y="1771022"/>
            <a:ext cx="3940723" cy="3278597"/>
            <a:chOff x="3410" y="8138079"/>
            <a:chExt cx="4955459" cy="4122836"/>
          </a:xfrm>
        </p:grpSpPr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241F91B4-BC39-4633-862D-1019A7C96E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83282" y="8240885"/>
              <a:ext cx="0" cy="402003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EB50F4B2-6F5E-4879-8D5E-9924969414A8}"/>
                </a:ext>
              </a:extLst>
            </p:cNvPr>
            <p:cNvCxnSpPr>
              <a:cxnSpLocks/>
            </p:cNvCxnSpPr>
            <p:nvPr/>
          </p:nvCxnSpPr>
          <p:spPr>
            <a:xfrm>
              <a:off x="245472" y="10987284"/>
              <a:ext cx="4158488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523DCE95-AEFC-4280-8E61-A68C13D718B7}"/>
                </a:ext>
              </a:extLst>
            </p:cNvPr>
            <p:cNvSpPr/>
            <p:nvPr/>
          </p:nvSpPr>
          <p:spPr>
            <a:xfrm>
              <a:off x="2163035" y="10246462"/>
              <a:ext cx="252000" cy="252000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3F0F8679-E839-4326-BE84-235C23476AEC}"/>
                    </a:ext>
                  </a:extLst>
                </p:cNvPr>
                <p:cNvSpPr txBox="1"/>
                <p:nvPr/>
              </p:nvSpPr>
              <p:spPr>
                <a:xfrm>
                  <a:off x="3602016" y="11072513"/>
                  <a:ext cx="1356853" cy="760593"/>
                </a:xfrm>
                <a:prstGeom prst="rect">
                  <a:avLst/>
                </a:prstGeom>
                <a:noFill/>
                <a:ln w="7620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fr-CA" sz="4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CA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fr-CA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p>
                      </m:oMath>
                    </m:oMathPara>
                  </a14:m>
                  <a:endParaRPr lang="fr-CA" sz="4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3F0F8679-E839-4326-BE84-235C23476AE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02016" y="11072513"/>
                  <a:ext cx="1356853" cy="760593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76200">
                  <a:noFill/>
                </a:ln>
              </p:spPr>
              <p:txBody>
                <a:bodyPr/>
                <a:lstStyle/>
                <a:p>
                  <a:r>
                    <a:rPr lang="fr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A4C69EDC-EFD7-44C7-BF57-EF64B3835DB6}"/>
                    </a:ext>
                  </a:extLst>
                </p:cNvPr>
                <p:cNvSpPr txBox="1"/>
                <p:nvPr/>
              </p:nvSpPr>
              <p:spPr>
                <a:xfrm>
                  <a:off x="3410" y="8138079"/>
                  <a:ext cx="1356853" cy="707886"/>
                </a:xfrm>
                <a:prstGeom prst="rect">
                  <a:avLst/>
                </a:prstGeom>
                <a:noFill/>
                <a:ln w="7620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CA" sz="4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fr-CA" sz="4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A4C69EDC-EFD7-44C7-BF57-EF64B3835DB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10" y="8138079"/>
                  <a:ext cx="1356853" cy="707886"/>
                </a:xfrm>
                <a:prstGeom prst="rect">
                  <a:avLst/>
                </a:prstGeom>
                <a:blipFill>
                  <a:blip r:embed="rId6"/>
                  <a:stretch>
                    <a:fillRect b="-11957"/>
                  </a:stretch>
                </a:blipFill>
                <a:ln w="76200">
                  <a:noFill/>
                </a:ln>
              </p:spPr>
              <p:txBody>
                <a:bodyPr/>
                <a:lstStyle/>
                <a:p>
                  <a:r>
                    <a:rPr lang="fr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FA4C07E9-6BF2-4DEF-BDBC-C53358AF436B}"/>
                </a:ext>
              </a:extLst>
            </p:cNvPr>
            <p:cNvSpPr/>
            <p:nvPr/>
          </p:nvSpPr>
          <p:spPr>
            <a:xfrm>
              <a:off x="1845742" y="9826097"/>
              <a:ext cx="252000" cy="252000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73CD5DE1-63C6-49FF-9907-1E00FABF6CE3}"/>
                </a:ext>
              </a:extLst>
            </p:cNvPr>
            <p:cNvSpPr/>
            <p:nvPr/>
          </p:nvSpPr>
          <p:spPr>
            <a:xfrm>
              <a:off x="1445110" y="9772035"/>
              <a:ext cx="252000" cy="252000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0BE166B4-3A77-4115-9FC7-4ACC77AA8CD1}"/>
                </a:ext>
              </a:extLst>
            </p:cNvPr>
            <p:cNvSpPr/>
            <p:nvPr/>
          </p:nvSpPr>
          <p:spPr>
            <a:xfrm>
              <a:off x="1697110" y="9414126"/>
              <a:ext cx="252000" cy="252000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6B387E93-D39E-48BA-B629-920066787461}"/>
                </a:ext>
              </a:extLst>
            </p:cNvPr>
            <p:cNvGrpSpPr/>
            <p:nvPr/>
          </p:nvGrpSpPr>
          <p:grpSpPr>
            <a:xfrm>
              <a:off x="2623597" y="8431667"/>
              <a:ext cx="211911" cy="243786"/>
              <a:chOff x="4131601" y="2884249"/>
              <a:chExt cx="171830" cy="197676"/>
            </a:xfrm>
          </p:grpSpPr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1F18568F-6756-49C3-99A1-6B54EFFDF5BA}"/>
                  </a:ext>
                </a:extLst>
              </p:cNvPr>
              <p:cNvCxnSpPr/>
              <p:nvPr/>
            </p:nvCxnSpPr>
            <p:spPr>
              <a:xfrm>
                <a:off x="4131601" y="2884250"/>
                <a:ext cx="165095" cy="197675"/>
              </a:xfrm>
              <a:prstGeom prst="line">
                <a:avLst/>
              </a:prstGeom>
              <a:ln w="762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C45A9512-8563-430E-9057-BF91B51BA79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138336" y="2884249"/>
                <a:ext cx="165095" cy="197675"/>
              </a:xfrm>
              <a:prstGeom prst="line">
                <a:avLst/>
              </a:prstGeom>
              <a:ln w="762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27B4CEDA-CD0F-42C1-81F0-DD8D86711159}"/>
                </a:ext>
              </a:extLst>
            </p:cNvPr>
            <p:cNvGrpSpPr/>
            <p:nvPr/>
          </p:nvGrpSpPr>
          <p:grpSpPr>
            <a:xfrm>
              <a:off x="2948660" y="8431667"/>
              <a:ext cx="211911" cy="243786"/>
              <a:chOff x="4131601" y="2884249"/>
              <a:chExt cx="171830" cy="197676"/>
            </a:xfrm>
          </p:grpSpPr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CC9B5406-2689-431F-94E0-8DFE60605F71}"/>
                  </a:ext>
                </a:extLst>
              </p:cNvPr>
              <p:cNvCxnSpPr/>
              <p:nvPr/>
            </p:nvCxnSpPr>
            <p:spPr>
              <a:xfrm>
                <a:off x="4131601" y="2884250"/>
                <a:ext cx="165095" cy="197675"/>
              </a:xfrm>
              <a:prstGeom prst="line">
                <a:avLst/>
              </a:prstGeom>
              <a:ln w="762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4F7165A0-46C0-4D0E-AD96-880C40A3047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138336" y="2884249"/>
                <a:ext cx="165095" cy="197675"/>
              </a:xfrm>
              <a:prstGeom prst="line">
                <a:avLst/>
              </a:prstGeom>
              <a:ln w="762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DA3EB549-47D8-422F-96A3-7435915D7F85}"/>
                </a:ext>
              </a:extLst>
            </p:cNvPr>
            <p:cNvGrpSpPr/>
            <p:nvPr/>
          </p:nvGrpSpPr>
          <p:grpSpPr>
            <a:xfrm>
              <a:off x="2827202" y="8823159"/>
              <a:ext cx="211911" cy="243786"/>
              <a:chOff x="4131601" y="2884249"/>
              <a:chExt cx="171830" cy="197676"/>
            </a:xfrm>
          </p:grpSpPr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E7C777CD-B669-493F-87EE-84097120FC07}"/>
                  </a:ext>
                </a:extLst>
              </p:cNvPr>
              <p:cNvCxnSpPr/>
              <p:nvPr/>
            </p:nvCxnSpPr>
            <p:spPr>
              <a:xfrm>
                <a:off x="4131601" y="2884250"/>
                <a:ext cx="165095" cy="197675"/>
              </a:xfrm>
              <a:prstGeom prst="line">
                <a:avLst/>
              </a:prstGeom>
              <a:ln w="762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F32CF0E0-CBD4-4C4D-97E1-72C712082CC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138336" y="2884249"/>
                <a:ext cx="165095" cy="197675"/>
              </a:xfrm>
              <a:prstGeom prst="line">
                <a:avLst/>
              </a:prstGeom>
              <a:ln w="762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75372334-FB3A-457F-B591-E14B09913341}"/>
                </a:ext>
              </a:extLst>
            </p:cNvPr>
            <p:cNvGrpSpPr/>
            <p:nvPr/>
          </p:nvGrpSpPr>
          <p:grpSpPr>
            <a:xfrm>
              <a:off x="3152265" y="8823159"/>
              <a:ext cx="211911" cy="243786"/>
              <a:chOff x="4131601" y="2884249"/>
              <a:chExt cx="171830" cy="197676"/>
            </a:xfrm>
          </p:grpSpPr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68774568-8D5B-41E3-BABB-9A4A9BB1C161}"/>
                  </a:ext>
                </a:extLst>
              </p:cNvPr>
              <p:cNvCxnSpPr/>
              <p:nvPr/>
            </p:nvCxnSpPr>
            <p:spPr>
              <a:xfrm>
                <a:off x="4131601" y="2884250"/>
                <a:ext cx="165095" cy="197675"/>
              </a:xfrm>
              <a:prstGeom prst="line">
                <a:avLst/>
              </a:prstGeom>
              <a:ln w="762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1930D3B4-7D95-4A19-9B79-D6BE7B3F177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138336" y="2884249"/>
                <a:ext cx="165095" cy="197675"/>
              </a:xfrm>
              <a:prstGeom prst="line">
                <a:avLst/>
              </a:prstGeom>
              <a:ln w="762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3" name="Isosceles Triangle 92">
              <a:extLst>
                <a:ext uri="{FF2B5EF4-FFF2-40B4-BE49-F238E27FC236}">
                  <a16:creationId xmlns:a16="http://schemas.microsoft.com/office/drawing/2014/main" id="{1A69727E-511B-4ACF-B762-E5527D719DC7}"/>
                </a:ext>
              </a:extLst>
            </p:cNvPr>
            <p:cNvSpPr/>
            <p:nvPr/>
          </p:nvSpPr>
          <p:spPr>
            <a:xfrm>
              <a:off x="3304835" y="9951080"/>
              <a:ext cx="282791" cy="243785"/>
            </a:xfrm>
            <a:prstGeom prst="triangle">
              <a:avLst/>
            </a:prstGeom>
            <a:solidFill>
              <a:schemeClr val="bg1"/>
            </a:solidFill>
            <a:ln w="762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94" name="Isosceles Triangle 93">
              <a:extLst>
                <a:ext uri="{FF2B5EF4-FFF2-40B4-BE49-F238E27FC236}">
                  <a16:creationId xmlns:a16="http://schemas.microsoft.com/office/drawing/2014/main" id="{8938CE75-33F5-472E-A368-AB140BCB29BA}"/>
                </a:ext>
              </a:extLst>
            </p:cNvPr>
            <p:cNvSpPr/>
            <p:nvPr/>
          </p:nvSpPr>
          <p:spPr>
            <a:xfrm>
              <a:off x="3460620" y="10427169"/>
              <a:ext cx="282791" cy="243785"/>
            </a:xfrm>
            <a:prstGeom prst="triangle">
              <a:avLst/>
            </a:prstGeom>
            <a:solidFill>
              <a:schemeClr val="bg1"/>
            </a:solidFill>
            <a:ln w="762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95" name="Isosceles Triangle 94">
              <a:extLst>
                <a:ext uri="{FF2B5EF4-FFF2-40B4-BE49-F238E27FC236}">
                  <a16:creationId xmlns:a16="http://schemas.microsoft.com/office/drawing/2014/main" id="{D8256DDD-6A87-4DB9-8C32-D51363B962A6}"/>
                </a:ext>
              </a:extLst>
            </p:cNvPr>
            <p:cNvSpPr/>
            <p:nvPr/>
          </p:nvSpPr>
          <p:spPr>
            <a:xfrm>
              <a:off x="3997651" y="10376570"/>
              <a:ext cx="282791" cy="243785"/>
            </a:xfrm>
            <a:prstGeom prst="triangle">
              <a:avLst/>
            </a:prstGeom>
            <a:solidFill>
              <a:schemeClr val="bg1"/>
            </a:solidFill>
            <a:ln w="762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96" name="Isosceles Triangle 95">
              <a:extLst>
                <a:ext uri="{FF2B5EF4-FFF2-40B4-BE49-F238E27FC236}">
                  <a16:creationId xmlns:a16="http://schemas.microsoft.com/office/drawing/2014/main" id="{FF49B67C-00EA-4247-AC07-CD3D075A5043}"/>
                </a:ext>
              </a:extLst>
            </p:cNvPr>
            <p:cNvSpPr/>
            <p:nvPr/>
          </p:nvSpPr>
          <p:spPr>
            <a:xfrm>
              <a:off x="3856255" y="9502254"/>
              <a:ext cx="282791" cy="243785"/>
            </a:xfrm>
            <a:prstGeom prst="triangle">
              <a:avLst/>
            </a:prstGeom>
            <a:solidFill>
              <a:schemeClr val="bg1"/>
            </a:solidFill>
            <a:ln w="762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4016031A-2E85-40A7-AC72-552BB3E7BC09}"/>
              </a:ext>
            </a:extLst>
          </p:cNvPr>
          <p:cNvGrpSpPr/>
          <p:nvPr/>
        </p:nvGrpSpPr>
        <p:grpSpPr>
          <a:xfrm>
            <a:off x="4396400" y="1745171"/>
            <a:ext cx="3940723" cy="3278597"/>
            <a:chOff x="3410" y="8138079"/>
            <a:chExt cx="4955459" cy="4122836"/>
          </a:xfrm>
        </p:grpSpPr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71C33B71-3833-4389-B4E4-FF3F05C5660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83282" y="8240885"/>
              <a:ext cx="0" cy="402003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BBEF87E3-77A2-45AB-BBB7-7E92CD5BE231}"/>
                </a:ext>
              </a:extLst>
            </p:cNvPr>
            <p:cNvCxnSpPr>
              <a:cxnSpLocks/>
            </p:cNvCxnSpPr>
            <p:nvPr/>
          </p:nvCxnSpPr>
          <p:spPr>
            <a:xfrm>
              <a:off x="245472" y="10987284"/>
              <a:ext cx="4158488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124131CA-F1C4-4B4E-9BB9-6F8A343B4287}"/>
                </a:ext>
              </a:extLst>
            </p:cNvPr>
            <p:cNvSpPr/>
            <p:nvPr/>
          </p:nvSpPr>
          <p:spPr>
            <a:xfrm>
              <a:off x="2163035" y="10246462"/>
              <a:ext cx="252000" cy="252000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40D8D57A-FDD6-4673-908A-05DBF2430C68}"/>
                    </a:ext>
                  </a:extLst>
                </p:cNvPr>
                <p:cNvSpPr txBox="1"/>
                <p:nvPr/>
              </p:nvSpPr>
              <p:spPr>
                <a:xfrm>
                  <a:off x="3602016" y="11072513"/>
                  <a:ext cx="1356853" cy="760593"/>
                </a:xfrm>
                <a:prstGeom prst="rect">
                  <a:avLst/>
                </a:prstGeom>
                <a:noFill/>
                <a:ln w="7620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fr-CA" sz="4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CA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fr-CA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p>
                      </m:oMath>
                    </m:oMathPara>
                  </a14:m>
                  <a:endParaRPr lang="fr-CA" sz="4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40D8D57A-FDD6-4673-908A-05DBF2430C6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02016" y="11072513"/>
                  <a:ext cx="1356853" cy="760593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 w="76200">
                  <a:noFill/>
                </a:ln>
              </p:spPr>
              <p:txBody>
                <a:bodyPr/>
                <a:lstStyle/>
                <a:p>
                  <a:r>
                    <a:rPr lang="fr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id="{E22930D9-3773-460A-AB2A-2F824603F496}"/>
                    </a:ext>
                  </a:extLst>
                </p:cNvPr>
                <p:cNvSpPr txBox="1"/>
                <p:nvPr/>
              </p:nvSpPr>
              <p:spPr>
                <a:xfrm>
                  <a:off x="3410" y="8138079"/>
                  <a:ext cx="1356853" cy="707886"/>
                </a:xfrm>
                <a:prstGeom prst="rect">
                  <a:avLst/>
                </a:prstGeom>
                <a:noFill/>
                <a:ln w="7620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CA" sz="4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fr-CA" sz="4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id="{E22930D9-3773-460A-AB2A-2F824603F49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10" y="8138079"/>
                  <a:ext cx="1356853" cy="707886"/>
                </a:xfrm>
                <a:prstGeom prst="rect">
                  <a:avLst/>
                </a:prstGeom>
                <a:blipFill>
                  <a:blip r:embed="rId8"/>
                  <a:stretch>
                    <a:fillRect b="-11828"/>
                  </a:stretch>
                </a:blipFill>
                <a:ln w="76200">
                  <a:noFill/>
                </a:ln>
              </p:spPr>
              <p:txBody>
                <a:bodyPr/>
                <a:lstStyle/>
                <a:p>
                  <a:r>
                    <a:rPr lang="fr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64A4168F-CC72-47DA-BA5E-79538DBEC047}"/>
                </a:ext>
              </a:extLst>
            </p:cNvPr>
            <p:cNvSpPr/>
            <p:nvPr/>
          </p:nvSpPr>
          <p:spPr>
            <a:xfrm>
              <a:off x="1845742" y="9826097"/>
              <a:ext cx="252000" cy="252000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87E4D86B-45C0-4FC9-9A11-7CD940F4EDC4}"/>
                </a:ext>
              </a:extLst>
            </p:cNvPr>
            <p:cNvSpPr/>
            <p:nvPr/>
          </p:nvSpPr>
          <p:spPr>
            <a:xfrm>
              <a:off x="1445110" y="9772035"/>
              <a:ext cx="252000" cy="252000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AF41A218-2782-40CB-A6AF-9BDB7A05179C}"/>
                </a:ext>
              </a:extLst>
            </p:cNvPr>
            <p:cNvSpPr/>
            <p:nvPr/>
          </p:nvSpPr>
          <p:spPr>
            <a:xfrm>
              <a:off x="1697110" y="9414126"/>
              <a:ext cx="252000" cy="252000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F943BD68-4D70-4B24-B438-2C2E43CC4723}"/>
                </a:ext>
              </a:extLst>
            </p:cNvPr>
            <p:cNvGrpSpPr/>
            <p:nvPr/>
          </p:nvGrpSpPr>
          <p:grpSpPr>
            <a:xfrm>
              <a:off x="2623597" y="8431667"/>
              <a:ext cx="211911" cy="243786"/>
              <a:chOff x="4131601" y="2884249"/>
              <a:chExt cx="171830" cy="197676"/>
            </a:xfrm>
          </p:grpSpPr>
          <p:cxnSp>
            <p:nvCxnSpPr>
              <p:cNvPr id="121" name="Straight Connector 120">
                <a:extLst>
                  <a:ext uri="{FF2B5EF4-FFF2-40B4-BE49-F238E27FC236}">
                    <a16:creationId xmlns:a16="http://schemas.microsoft.com/office/drawing/2014/main" id="{F99B6D84-C3B6-4767-92AC-A8CE730CAE7C}"/>
                  </a:ext>
                </a:extLst>
              </p:cNvPr>
              <p:cNvCxnSpPr/>
              <p:nvPr/>
            </p:nvCxnSpPr>
            <p:spPr>
              <a:xfrm>
                <a:off x="4131601" y="2884250"/>
                <a:ext cx="165095" cy="197675"/>
              </a:xfrm>
              <a:prstGeom prst="line">
                <a:avLst/>
              </a:prstGeom>
              <a:ln w="762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41DB48D0-F53E-4654-A592-1EB80497779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138336" y="2884249"/>
                <a:ext cx="165095" cy="197675"/>
              </a:xfrm>
              <a:prstGeom prst="line">
                <a:avLst/>
              </a:prstGeom>
              <a:ln w="762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525C78E8-F791-4E29-89D5-8683B8A150FD}"/>
                </a:ext>
              </a:extLst>
            </p:cNvPr>
            <p:cNvGrpSpPr/>
            <p:nvPr/>
          </p:nvGrpSpPr>
          <p:grpSpPr>
            <a:xfrm>
              <a:off x="2948660" y="8431667"/>
              <a:ext cx="211911" cy="243786"/>
              <a:chOff x="4131601" y="2884249"/>
              <a:chExt cx="171830" cy="197676"/>
            </a:xfrm>
          </p:grpSpPr>
          <p:cxnSp>
            <p:nvCxnSpPr>
              <p:cNvPr id="119" name="Straight Connector 118">
                <a:extLst>
                  <a:ext uri="{FF2B5EF4-FFF2-40B4-BE49-F238E27FC236}">
                    <a16:creationId xmlns:a16="http://schemas.microsoft.com/office/drawing/2014/main" id="{CDC77064-6C88-44A2-9F31-FBED5ADDD087}"/>
                  </a:ext>
                </a:extLst>
              </p:cNvPr>
              <p:cNvCxnSpPr/>
              <p:nvPr/>
            </p:nvCxnSpPr>
            <p:spPr>
              <a:xfrm>
                <a:off x="4131601" y="2884250"/>
                <a:ext cx="165095" cy="197675"/>
              </a:xfrm>
              <a:prstGeom prst="line">
                <a:avLst/>
              </a:prstGeom>
              <a:ln w="762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>
                <a:extLst>
                  <a:ext uri="{FF2B5EF4-FFF2-40B4-BE49-F238E27FC236}">
                    <a16:creationId xmlns:a16="http://schemas.microsoft.com/office/drawing/2014/main" id="{F1DF4C53-3D85-4EF9-8274-1E3141EF9FE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138336" y="2884249"/>
                <a:ext cx="165095" cy="197675"/>
              </a:xfrm>
              <a:prstGeom prst="line">
                <a:avLst/>
              </a:prstGeom>
              <a:ln w="762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4054C9FE-37A4-423B-B989-713D1E7D3FA5}"/>
                </a:ext>
              </a:extLst>
            </p:cNvPr>
            <p:cNvGrpSpPr/>
            <p:nvPr/>
          </p:nvGrpSpPr>
          <p:grpSpPr>
            <a:xfrm>
              <a:off x="2827202" y="8823159"/>
              <a:ext cx="211911" cy="243786"/>
              <a:chOff x="4131601" y="2884249"/>
              <a:chExt cx="171830" cy="197676"/>
            </a:xfrm>
          </p:grpSpPr>
          <p:cxnSp>
            <p:nvCxnSpPr>
              <p:cNvPr id="117" name="Straight Connector 116">
                <a:extLst>
                  <a:ext uri="{FF2B5EF4-FFF2-40B4-BE49-F238E27FC236}">
                    <a16:creationId xmlns:a16="http://schemas.microsoft.com/office/drawing/2014/main" id="{A44F7E26-F8DF-4392-8601-381406F0079C}"/>
                  </a:ext>
                </a:extLst>
              </p:cNvPr>
              <p:cNvCxnSpPr/>
              <p:nvPr/>
            </p:nvCxnSpPr>
            <p:spPr>
              <a:xfrm>
                <a:off x="4131601" y="2884250"/>
                <a:ext cx="165095" cy="197675"/>
              </a:xfrm>
              <a:prstGeom prst="line">
                <a:avLst/>
              </a:prstGeom>
              <a:ln w="762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>
                <a:extLst>
                  <a:ext uri="{FF2B5EF4-FFF2-40B4-BE49-F238E27FC236}">
                    <a16:creationId xmlns:a16="http://schemas.microsoft.com/office/drawing/2014/main" id="{767FFF74-3DF1-43BD-85DB-DEE5EE458CD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138336" y="2884249"/>
                <a:ext cx="165095" cy="197675"/>
              </a:xfrm>
              <a:prstGeom prst="line">
                <a:avLst/>
              </a:prstGeom>
              <a:ln w="762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B1C3BAB9-0EB7-4BF3-9397-1ABC6A622623}"/>
                </a:ext>
              </a:extLst>
            </p:cNvPr>
            <p:cNvGrpSpPr/>
            <p:nvPr/>
          </p:nvGrpSpPr>
          <p:grpSpPr>
            <a:xfrm>
              <a:off x="3152265" y="8823159"/>
              <a:ext cx="211911" cy="243786"/>
              <a:chOff x="4131601" y="2884249"/>
              <a:chExt cx="171830" cy="197676"/>
            </a:xfrm>
          </p:grpSpPr>
          <p:cxnSp>
            <p:nvCxnSpPr>
              <p:cNvPr id="115" name="Straight Connector 114">
                <a:extLst>
                  <a:ext uri="{FF2B5EF4-FFF2-40B4-BE49-F238E27FC236}">
                    <a16:creationId xmlns:a16="http://schemas.microsoft.com/office/drawing/2014/main" id="{E7A735E2-90B6-4D6D-A926-B5B4694E9CDC}"/>
                  </a:ext>
                </a:extLst>
              </p:cNvPr>
              <p:cNvCxnSpPr/>
              <p:nvPr/>
            </p:nvCxnSpPr>
            <p:spPr>
              <a:xfrm>
                <a:off x="4131601" y="2884250"/>
                <a:ext cx="165095" cy="197675"/>
              </a:xfrm>
              <a:prstGeom prst="line">
                <a:avLst/>
              </a:prstGeom>
              <a:ln w="762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>
                <a:extLst>
                  <a:ext uri="{FF2B5EF4-FFF2-40B4-BE49-F238E27FC236}">
                    <a16:creationId xmlns:a16="http://schemas.microsoft.com/office/drawing/2014/main" id="{5AC85EAC-FF99-4B82-83EF-3B4F65C5297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138336" y="2884249"/>
                <a:ext cx="165095" cy="197675"/>
              </a:xfrm>
              <a:prstGeom prst="line">
                <a:avLst/>
              </a:prstGeom>
              <a:ln w="762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1" name="Isosceles Triangle 110">
              <a:extLst>
                <a:ext uri="{FF2B5EF4-FFF2-40B4-BE49-F238E27FC236}">
                  <a16:creationId xmlns:a16="http://schemas.microsoft.com/office/drawing/2014/main" id="{B6BCEA30-C119-4BBA-A13F-F76CF11AF3B8}"/>
                </a:ext>
              </a:extLst>
            </p:cNvPr>
            <p:cNvSpPr/>
            <p:nvPr/>
          </p:nvSpPr>
          <p:spPr>
            <a:xfrm>
              <a:off x="3304835" y="9951080"/>
              <a:ext cx="282791" cy="243785"/>
            </a:xfrm>
            <a:prstGeom prst="triangle">
              <a:avLst/>
            </a:prstGeom>
            <a:solidFill>
              <a:schemeClr val="bg1"/>
            </a:solidFill>
            <a:ln w="762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112" name="Isosceles Triangle 111">
              <a:extLst>
                <a:ext uri="{FF2B5EF4-FFF2-40B4-BE49-F238E27FC236}">
                  <a16:creationId xmlns:a16="http://schemas.microsoft.com/office/drawing/2014/main" id="{BBD33CFA-688F-498B-9A75-F9AE3C05FCC5}"/>
                </a:ext>
              </a:extLst>
            </p:cNvPr>
            <p:cNvSpPr/>
            <p:nvPr/>
          </p:nvSpPr>
          <p:spPr>
            <a:xfrm>
              <a:off x="3460620" y="10427169"/>
              <a:ext cx="282791" cy="243785"/>
            </a:xfrm>
            <a:prstGeom prst="triangle">
              <a:avLst/>
            </a:prstGeom>
            <a:solidFill>
              <a:schemeClr val="bg1"/>
            </a:solidFill>
            <a:ln w="762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113" name="Isosceles Triangle 112">
              <a:extLst>
                <a:ext uri="{FF2B5EF4-FFF2-40B4-BE49-F238E27FC236}">
                  <a16:creationId xmlns:a16="http://schemas.microsoft.com/office/drawing/2014/main" id="{88A85591-69F1-4304-A02D-02E47AF74528}"/>
                </a:ext>
              </a:extLst>
            </p:cNvPr>
            <p:cNvSpPr/>
            <p:nvPr/>
          </p:nvSpPr>
          <p:spPr>
            <a:xfrm>
              <a:off x="3997651" y="10376570"/>
              <a:ext cx="282791" cy="243785"/>
            </a:xfrm>
            <a:prstGeom prst="triangle">
              <a:avLst/>
            </a:prstGeom>
            <a:solidFill>
              <a:schemeClr val="bg1"/>
            </a:solidFill>
            <a:ln w="762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114" name="Isosceles Triangle 113">
              <a:extLst>
                <a:ext uri="{FF2B5EF4-FFF2-40B4-BE49-F238E27FC236}">
                  <a16:creationId xmlns:a16="http://schemas.microsoft.com/office/drawing/2014/main" id="{CF7C1D61-80D3-4040-84E7-13C70038D1E4}"/>
                </a:ext>
              </a:extLst>
            </p:cNvPr>
            <p:cNvSpPr/>
            <p:nvPr/>
          </p:nvSpPr>
          <p:spPr>
            <a:xfrm>
              <a:off x="3856255" y="9502254"/>
              <a:ext cx="282791" cy="243785"/>
            </a:xfrm>
            <a:prstGeom prst="triangle">
              <a:avLst/>
            </a:prstGeom>
            <a:solidFill>
              <a:schemeClr val="bg1"/>
            </a:solidFill>
            <a:ln w="762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7CB145CB-F891-469A-8984-D034C74895A1}"/>
              </a:ext>
            </a:extLst>
          </p:cNvPr>
          <p:cNvGrpSpPr/>
          <p:nvPr/>
        </p:nvGrpSpPr>
        <p:grpSpPr>
          <a:xfrm>
            <a:off x="8517551" y="1771022"/>
            <a:ext cx="3940723" cy="3278597"/>
            <a:chOff x="3410" y="8138079"/>
            <a:chExt cx="4955459" cy="4122836"/>
          </a:xfrm>
        </p:grpSpPr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EE719D82-7CA2-4CB9-A909-018C462552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83282" y="8240885"/>
              <a:ext cx="0" cy="402003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Arrow Connector 124">
              <a:extLst>
                <a:ext uri="{FF2B5EF4-FFF2-40B4-BE49-F238E27FC236}">
                  <a16:creationId xmlns:a16="http://schemas.microsoft.com/office/drawing/2014/main" id="{6733133D-40AF-4127-8B0F-F1610DF95EFF}"/>
                </a:ext>
              </a:extLst>
            </p:cNvPr>
            <p:cNvCxnSpPr>
              <a:cxnSpLocks/>
            </p:cNvCxnSpPr>
            <p:nvPr/>
          </p:nvCxnSpPr>
          <p:spPr>
            <a:xfrm>
              <a:off x="245472" y="10987284"/>
              <a:ext cx="4158488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D0CC5D5A-B722-4389-8CA0-AE8F83E1433D}"/>
                </a:ext>
              </a:extLst>
            </p:cNvPr>
            <p:cNvSpPr/>
            <p:nvPr/>
          </p:nvSpPr>
          <p:spPr>
            <a:xfrm>
              <a:off x="2163035" y="10246462"/>
              <a:ext cx="252000" cy="252000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7" name="TextBox 126">
                  <a:extLst>
                    <a:ext uri="{FF2B5EF4-FFF2-40B4-BE49-F238E27FC236}">
                      <a16:creationId xmlns:a16="http://schemas.microsoft.com/office/drawing/2014/main" id="{1897933D-3A45-4851-9ED0-4E8996BC6479}"/>
                    </a:ext>
                  </a:extLst>
                </p:cNvPr>
                <p:cNvSpPr txBox="1"/>
                <p:nvPr/>
              </p:nvSpPr>
              <p:spPr>
                <a:xfrm>
                  <a:off x="3602016" y="11072513"/>
                  <a:ext cx="1356853" cy="760593"/>
                </a:xfrm>
                <a:prstGeom prst="rect">
                  <a:avLst/>
                </a:prstGeom>
                <a:noFill/>
                <a:ln w="7620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fr-CA" sz="4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CA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fr-CA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p>
                      </m:oMath>
                    </m:oMathPara>
                  </a14:m>
                  <a:endParaRPr lang="fr-CA" sz="4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127" name="TextBox 126">
                  <a:extLst>
                    <a:ext uri="{FF2B5EF4-FFF2-40B4-BE49-F238E27FC236}">
                      <a16:creationId xmlns:a16="http://schemas.microsoft.com/office/drawing/2014/main" id="{1897933D-3A45-4851-9ED0-4E8996BC647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02016" y="11072513"/>
                  <a:ext cx="1356853" cy="760593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 w="76200">
                  <a:noFill/>
                </a:ln>
              </p:spPr>
              <p:txBody>
                <a:bodyPr/>
                <a:lstStyle/>
                <a:p>
                  <a:r>
                    <a:rPr lang="fr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8" name="TextBox 127">
                  <a:extLst>
                    <a:ext uri="{FF2B5EF4-FFF2-40B4-BE49-F238E27FC236}">
                      <a16:creationId xmlns:a16="http://schemas.microsoft.com/office/drawing/2014/main" id="{E104FE52-5760-4CD5-AF89-8E4093FE5DB0}"/>
                    </a:ext>
                  </a:extLst>
                </p:cNvPr>
                <p:cNvSpPr txBox="1"/>
                <p:nvPr/>
              </p:nvSpPr>
              <p:spPr>
                <a:xfrm>
                  <a:off x="3410" y="8138079"/>
                  <a:ext cx="1356853" cy="707886"/>
                </a:xfrm>
                <a:prstGeom prst="rect">
                  <a:avLst/>
                </a:prstGeom>
                <a:noFill/>
                <a:ln w="7620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CA" sz="4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fr-CA" sz="4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128" name="TextBox 127">
                  <a:extLst>
                    <a:ext uri="{FF2B5EF4-FFF2-40B4-BE49-F238E27FC236}">
                      <a16:creationId xmlns:a16="http://schemas.microsoft.com/office/drawing/2014/main" id="{E104FE52-5760-4CD5-AF89-8E4093FE5DB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10" y="8138079"/>
                  <a:ext cx="1356853" cy="707886"/>
                </a:xfrm>
                <a:prstGeom prst="rect">
                  <a:avLst/>
                </a:prstGeom>
                <a:blipFill>
                  <a:blip r:embed="rId10"/>
                  <a:stretch>
                    <a:fillRect b="-11957"/>
                  </a:stretch>
                </a:blipFill>
                <a:ln w="76200">
                  <a:noFill/>
                </a:ln>
              </p:spPr>
              <p:txBody>
                <a:bodyPr/>
                <a:lstStyle/>
                <a:p>
                  <a:r>
                    <a:rPr lang="fr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623224BD-0B2C-4EA1-8C0E-4609FB6A0C83}"/>
                </a:ext>
              </a:extLst>
            </p:cNvPr>
            <p:cNvSpPr/>
            <p:nvPr/>
          </p:nvSpPr>
          <p:spPr>
            <a:xfrm>
              <a:off x="1845742" y="9826097"/>
              <a:ext cx="252000" cy="252000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2ECE6431-EC24-4005-93A4-96ABA07F17B4}"/>
                </a:ext>
              </a:extLst>
            </p:cNvPr>
            <p:cNvSpPr/>
            <p:nvPr/>
          </p:nvSpPr>
          <p:spPr>
            <a:xfrm>
              <a:off x="1445110" y="9772035"/>
              <a:ext cx="252000" cy="252000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AC820DFD-568C-44F8-8CF1-AD91CEB87A4D}"/>
                </a:ext>
              </a:extLst>
            </p:cNvPr>
            <p:cNvSpPr/>
            <p:nvPr/>
          </p:nvSpPr>
          <p:spPr>
            <a:xfrm>
              <a:off x="1697110" y="9414126"/>
              <a:ext cx="252000" cy="252000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3B54BB82-E467-4315-A8FE-3F6FCE69531D}"/>
                </a:ext>
              </a:extLst>
            </p:cNvPr>
            <p:cNvGrpSpPr/>
            <p:nvPr/>
          </p:nvGrpSpPr>
          <p:grpSpPr>
            <a:xfrm>
              <a:off x="2623597" y="8431667"/>
              <a:ext cx="211911" cy="243786"/>
              <a:chOff x="4131601" y="2884249"/>
              <a:chExt cx="171830" cy="197676"/>
            </a:xfrm>
          </p:grpSpPr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86AF1C4A-265E-4636-98FC-EFD911BBB591}"/>
                  </a:ext>
                </a:extLst>
              </p:cNvPr>
              <p:cNvCxnSpPr/>
              <p:nvPr/>
            </p:nvCxnSpPr>
            <p:spPr>
              <a:xfrm>
                <a:off x="4131601" y="2884250"/>
                <a:ext cx="165095" cy="197675"/>
              </a:xfrm>
              <a:prstGeom prst="line">
                <a:avLst/>
              </a:prstGeom>
              <a:ln w="762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4736E83E-9992-4946-A39F-D426F9B2132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138336" y="2884249"/>
                <a:ext cx="165095" cy="197675"/>
              </a:xfrm>
              <a:prstGeom prst="line">
                <a:avLst/>
              </a:prstGeom>
              <a:ln w="762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5A44F39A-8DF4-4234-827B-5EE1C1C3C48B}"/>
                </a:ext>
              </a:extLst>
            </p:cNvPr>
            <p:cNvGrpSpPr/>
            <p:nvPr/>
          </p:nvGrpSpPr>
          <p:grpSpPr>
            <a:xfrm>
              <a:off x="2948660" y="8431667"/>
              <a:ext cx="211911" cy="243786"/>
              <a:chOff x="4131601" y="2884249"/>
              <a:chExt cx="171830" cy="197676"/>
            </a:xfrm>
          </p:grpSpPr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F9AA07C7-DB02-4017-8B99-DD19BE731374}"/>
                  </a:ext>
                </a:extLst>
              </p:cNvPr>
              <p:cNvCxnSpPr/>
              <p:nvPr/>
            </p:nvCxnSpPr>
            <p:spPr>
              <a:xfrm>
                <a:off x="4131601" y="2884250"/>
                <a:ext cx="165095" cy="197675"/>
              </a:xfrm>
              <a:prstGeom prst="line">
                <a:avLst/>
              </a:prstGeom>
              <a:ln w="762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F226477C-1A7E-4D7C-A169-080465ACF11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138336" y="2884249"/>
                <a:ext cx="165095" cy="197675"/>
              </a:xfrm>
              <a:prstGeom prst="line">
                <a:avLst/>
              </a:prstGeom>
              <a:ln w="762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37D21D48-FB50-4841-ADE0-C36889D6B223}"/>
                </a:ext>
              </a:extLst>
            </p:cNvPr>
            <p:cNvGrpSpPr/>
            <p:nvPr/>
          </p:nvGrpSpPr>
          <p:grpSpPr>
            <a:xfrm>
              <a:off x="2827202" y="8823159"/>
              <a:ext cx="211911" cy="243786"/>
              <a:chOff x="4131601" y="2884249"/>
              <a:chExt cx="171830" cy="197676"/>
            </a:xfrm>
          </p:grpSpPr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6C368CA5-5076-4BBF-897E-9CC79E281629}"/>
                  </a:ext>
                </a:extLst>
              </p:cNvPr>
              <p:cNvCxnSpPr/>
              <p:nvPr/>
            </p:nvCxnSpPr>
            <p:spPr>
              <a:xfrm>
                <a:off x="4131601" y="2884250"/>
                <a:ext cx="165095" cy="197675"/>
              </a:xfrm>
              <a:prstGeom prst="line">
                <a:avLst/>
              </a:prstGeom>
              <a:ln w="762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60E80B46-9C9F-4FF1-8F3C-6189BF8235A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138336" y="2884249"/>
                <a:ext cx="165095" cy="197675"/>
              </a:xfrm>
              <a:prstGeom prst="line">
                <a:avLst/>
              </a:prstGeom>
              <a:ln w="762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5" name="Group 134">
              <a:extLst>
                <a:ext uri="{FF2B5EF4-FFF2-40B4-BE49-F238E27FC236}">
                  <a16:creationId xmlns:a16="http://schemas.microsoft.com/office/drawing/2014/main" id="{16C030A0-E86E-4675-8A8C-10EBE924C16E}"/>
                </a:ext>
              </a:extLst>
            </p:cNvPr>
            <p:cNvGrpSpPr/>
            <p:nvPr/>
          </p:nvGrpSpPr>
          <p:grpSpPr>
            <a:xfrm>
              <a:off x="3152265" y="8823159"/>
              <a:ext cx="211911" cy="243786"/>
              <a:chOff x="4131601" y="2884249"/>
              <a:chExt cx="171830" cy="197676"/>
            </a:xfrm>
          </p:grpSpPr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B39874D7-3F66-4699-A949-D83BF4364C37}"/>
                  </a:ext>
                </a:extLst>
              </p:cNvPr>
              <p:cNvCxnSpPr/>
              <p:nvPr/>
            </p:nvCxnSpPr>
            <p:spPr>
              <a:xfrm>
                <a:off x="4131601" y="2884250"/>
                <a:ext cx="165095" cy="197675"/>
              </a:xfrm>
              <a:prstGeom prst="line">
                <a:avLst/>
              </a:prstGeom>
              <a:ln w="762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83D62FFA-39DF-46D6-8A7C-39E78F74BA5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138336" y="2884249"/>
                <a:ext cx="165095" cy="197675"/>
              </a:xfrm>
              <a:prstGeom prst="line">
                <a:avLst/>
              </a:prstGeom>
              <a:ln w="762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6" name="Isosceles Triangle 135">
              <a:extLst>
                <a:ext uri="{FF2B5EF4-FFF2-40B4-BE49-F238E27FC236}">
                  <a16:creationId xmlns:a16="http://schemas.microsoft.com/office/drawing/2014/main" id="{762B3022-2DA3-4339-8372-690F9F95D1F8}"/>
                </a:ext>
              </a:extLst>
            </p:cNvPr>
            <p:cNvSpPr/>
            <p:nvPr/>
          </p:nvSpPr>
          <p:spPr>
            <a:xfrm>
              <a:off x="3304835" y="9951080"/>
              <a:ext cx="282791" cy="243785"/>
            </a:xfrm>
            <a:prstGeom prst="triangle">
              <a:avLst/>
            </a:prstGeom>
            <a:solidFill>
              <a:schemeClr val="bg1"/>
            </a:solidFill>
            <a:ln w="762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137" name="Isosceles Triangle 136">
              <a:extLst>
                <a:ext uri="{FF2B5EF4-FFF2-40B4-BE49-F238E27FC236}">
                  <a16:creationId xmlns:a16="http://schemas.microsoft.com/office/drawing/2014/main" id="{2BBE83FF-3CA9-4C7E-9C9A-93AF70586CA3}"/>
                </a:ext>
              </a:extLst>
            </p:cNvPr>
            <p:cNvSpPr/>
            <p:nvPr/>
          </p:nvSpPr>
          <p:spPr>
            <a:xfrm>
              <a:off x="3460620" y="10427169"/>
              <a:ext cx="282791" cy="243785"/>
            </a:xfrm>
            <a:prstGeom prst="triangle">
              <a:avLst/>
            </a:prstGeom>
            <a:solidFill>
              <a:schemeClr val="bg1"/>
            </a:solidFill>
            <a:ln w="762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138" name="Isosceles Triangle 137">
              <a:extLst>
                <a:ext uri="{FF2B5EF4-FFF2-40B4-BE49-F238E27FC236}">
                  <a16:creationId xmlns:a16="http://schemas.microsoft.com/office/drawing/2014/main" id="{365E3640-7214-42CF-94C9-EC507B5A098E}"/>
                </a:ext>
              </a:extLst>
            </p:cNvPr>
            <p:cNvSpPr/>
            <p:nvPr/>
          </p:nvSpPr>
          <p:spPr>
            <a:xfrm>
              <a:off x="3997651" y="10376570"/>
              <a:ext cx="282791" cy="243785"/>
            </a:xfrm>
            <a:prstGeom prst="triangle">
              <a:avLst/>
            </a:prstGeom>
            <a:solidFill>
              <a:schemeClr val="bg1"/>
            </a:solidFill>
            <a:ln w="762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139" name="Isosceles Triangle 138">
              <a:extLst>
                <a:ext uri="{FF2B5EF4-FFF2-40B4-BE49-F238E27FC236}">
                  <a16:creationId xmlns:a16="http://schemas.microsoft.com/office/drawing/2014/main" id="{0C41219E-505F-4697-AB0C-2BD639A627C3}"/>
                </a:ext>
              </a:extLst>
            </p:cNvPr>
            <p:cNvSpPr/>
            <p:nvPr/>
          </p:nvSpPr>
          <p:spPr>
            <a:xfrm>
              <a:off x="3856255" y="9502254"/>
              <a:ext cx="282791" cy="243785"/>
            </a:xfrm>
            <a:prstGeom prst="triangle">
              <a:avLst/>
            </a:prstGeom>
            <a:solidFill>
              <a:schemeClr val="bg1"/>
            </a:solidFill>
            <a:ln w="762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</p:grp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5C14FEB2-4AA6-48CF-A639-A42E23819A8B}"/>
              </a:ext>
            </a:extLst>
          </p:cNvPr>
          <p:cNvCxnSpPr>
            <a:cxnSpLocks/>
          </p:cNvCxnSpPr>
          <p:nvPr/>
        </p:nvCxnSpPr>
        <p:spPr>
          <a:xfrm flipV="1">
            <a:off x="9947623" y="1626261"/>
            <a:ext cx="2143079" cy="2959100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Box 158">
            <a:extLst>
              <a:ext uri="{FF2B5EF4-FFF2-40B4-BE49-F238E27FC236}">
                <a16:creationId xmlns:a16="http://schemas.microsoft.com/office/drawing/2014/main" id="{6668E582-A88D-4557-AC4B-A4FB2F24F31E}"/>
              </a:ext>
            </a:extLst>
          </p:cNvPr>
          <p:cNvSpPr txBox="1"/>
          <p:nvPr/>
        </p:nvSpPr>
        <p:spPr>
          <a:xfrm>
            <a:off x="24549" y="7006961"/>
            <a:ext cx="12191996" cy="1323439"/>
          </a:xfrm>
          <a:prstGeom prst="rect">
            <a:avLst/>
          </a:prstGeom>
          <a:noFill/>
          <a:ln w="76200">
            <a:noFill/>
          </a:ln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§"/>
            </a:pPr>
            <a:r>
              <a:rPr lang="fr-CA" sz="4000" dirty="0"/>
              <a:t>Rappelons qu’à chaque fois, la véritable sortie est </a:t>
            </a:r>
            <a:br>
              <a:rPr lang="fr-CA" sz="4000" dirty="0"/>
            </a:br>
            <a:r>
              <a:rPr lang="fr-CA" sz="4000" dirty="0"/>
              <a:t>en fait :</a:t>
            </a:r>
            <a:endParaRPr lang="fr-CA" sz="36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0" name="TextBox 159">
                <a:extLst>
                  <a:ext uri="{FF2B5EF4-FFF2-40B4-BE49-F238E27FC236}">
                    <a16:creationId xmlns:a16="http://schemas.microsoft.com/office/drawing/2014/main" id="{53F1D106-98C7-49EE-AF2E-EF04FD3EEB86}"/>
                  </a:ext>
                </a:extLst>
              </p:cNvPr>
              <p:cNvSpPr txBox="1"/>
              <p:nvPr/>
            </p:nvSpPr>
            <p:spPr>
              <a:xfrm>
                <a:off x="426931" y="5309126"/>
                <a:ext cx="3627841" cy="1487971"/>
              </a:xfrm>
              <a:prstGeom prst="rect">
                <a:avLst/>
              </a:prstGeom>
              <a:noFill/>
              <a:ln w="762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sz="40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𝑭𝒓𝒐𝒏𝒕𝒊</m:t>
                      </m:r>
                      <m:r>
                        <a:rPr lang="fr-CA" sz="40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è</m:t>
                      </m:r>
                      <m:r>
                        <a:rPr lang="fr-CA" sz="40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𝒓𝒆</m:t>
                      </m:r>
                      <m:r>
                        <a:rPr lang="fr-CA" sz="40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CA" sz="40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fr-CA" sz="40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fr-CA" sz="4000" b="1" i="1" dirty="0">
                  <a:solidFill>
                    <a:srgbClr val="00B05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CA" sz="40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fr-CA" sz="40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CA" sz="40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</m:acc>
                        </m:e>
                        <m:sub>
                          <m:r>
                            <a:rPr lang="fr-CA" sz="40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  <m:sup>
                          <m:r>
                            <a:rPr lang="fr-CA" sz="40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CA" sz="40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fr-CA" sz="40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fr-CA" sz="40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fr-CA" sz="40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fr-CA" sz="40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CA" sz="40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</m:acc>
                        </m:e>
                        <m:sub>
                          <m:r>
                            <a:rPr lang="fr-CA" sz="40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fr-CA" sz="40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CA" sz="40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fr-CA" sz="40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sSup>
                        <m:sSupPr>
                          <m:ctrlPr>
                            <a:rPr lang="fr-CA" sz="40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CA" sz="40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fr-CA" sz="40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CA" sz="40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fr-CA" sz="40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fr-CA" sz="4000" b="1" dirty="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160" name="TextBox 159">
                <a:extLst>
                  <a:ext uri="{FF2B5EF4-FFF2-40B4-BE49-F238E27FC236}">
                    <a16:creationId xmlns:a16="http://schemas.microsoft.com/office/drawing/2014/main" id="{53F1D106-98C7-49EE-AF2E-EF04FD3EEB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931" y="5309126"/>
                <a:ext cx="3627841" cy="148797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76200">
                <a:noFill/>
              </a:ln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DD064B3B-908D-4BBB-B1FE-C4731E60F904}"/>
                  </a:ext>
                </a:extLst>
              </p:cNvPr>
              <p:cNvSpPr txBox="1"/>
              <p:nvPr/>
            </p:nvSpPr>
            <p:spPr>
              <a:xfrm>
                <a:off x="4545444" y="5329322"/>
                <a:ext cx="3627841" cy="1487971"/>
              </a:xfrm>
              <a:prstGeom prst="rect">
                <a:avLst/>
              </a:prstGeom>
              <a:noFill/>
              <a:ln w="762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sz="4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𝑭𝒓𝒐𝒏𝒕𝒊</m:t>
                      </m:r>
                      <m:r>
                        <a:rPr lang="fr-CA" sz="4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è</m:t>
                      </m:r>
                      <m:r>
                        <a:rPr lang="fr-CA" sz="4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𝒓𝒆</m:t>
                      </m:r>
                      <m:r>
                        <a:rPr lang="fr-CA" sz="4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CA" sz="4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fr-CA" sz="4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fr-CA" sz="4000" b="1" i="1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CA" sz="4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fr-CA" sz="4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CA" sz="4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</m:acc>
                        </m:e>
                        <m:sub>
                          <m:r>
                            <a:rPr lang="fr-CA" sz="4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  <m:sup>
                          <m:r>
                            <a:rPr lang="fr-CA" sz="4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CA" sz="4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fr-CA" sz="4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fr-CA" sz="40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fr-CA" sz="4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fr-CA" sz="4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CA" sz="4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</m:acc>
                        </m:e>
                        <m:sub>
                          <m:r>
                            <a:rPr lang="fr-CA" sz="4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fr-CA" sz="4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CA" sz="4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fr-CA" sz="4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sSup>
                        <m:sSupPr>
                          <m:ctrlPr>
                            <a:rPr lang="fr-CA" sz="4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CA" sz="4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fr-CA" sz="4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CA" sz="4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fr-CA" sz="4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fr-CA" sz="4000" b="1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DD064B3B-908D-4BBB-B1FE-C4731E60F9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5444" y="5329322"/>
                <a:ext cx="3627841" cy="148797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 w="76200">
                <a:noFill/>
              </a:ln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2" name="TextBox 161">
                <a:extLst>
                  <a:ext uri="{FF2B5EF4-FFF2-40B4-BE49-F238E27FC236}">
                    <a16:creationId xmlns:a16="http://schemas.microsoft.com/office/drawing/2014/main" id="{A418D1F7-9998-49FD-8F7B-11BA9D292B03}"/>
                  </a:ext>
                </a:extLst>
              </p:cNvPr>
              <p:cNvSpPr txBox="1"/>
              <p:nvPr/>
            </p:nvSpPr>
            <p:spPr>
              <a:xfrm>
                <a:off x="8710046" y="5276679"/>
                <a:ext cx="3447934" cy="1487971"/>
              </a:xfrm>
              <a:prstGeom prst="rect">
                <a:avLst/>
              </a:prstGeom>
              <a:noFill/>
              <a:ln w="762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sz="4000" b="1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𝑭𝒓𝒐𝒏𝒕𝒊</m:t>
                      </m:r>
                      <m:r>
                        <a:rPr lang="fr-CA" sz="4000" b="1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è</m:t>
                      </m:r>
                      <m:r>
                        <a:rPr lang="fr-CA" sz="4000" b="1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𝒓𝒆</m:t>
                      </m:r>
                      <m:r>
                        <a:rPr lang="fr-CA" sz="4000" b="1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CA" sz="4000" b="1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fr-CA" sz="4000" b="1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fr-CA" sz="4000" b="1" i="1" dirty="0">
                  <a:solidFill>
                    <a:srgbClr val="00B0F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CA" sz="4000" b="1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fr-CA" sz="4000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CA" sz="4000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</m:acc>
                        </m:e>
                        <m:sub>
                          <m:r>
                            <a:rPr lang="fr-CA" sz="4000" b="1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  <m:sup>
                          <m:r>
                            <a:rPr lang="fr-CA" sz="4000" b="1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CA" sz="4000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fr-CA" sz="4000" b="1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fr-CA" sz="4000" b="1" i="1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fr-CA" sz="4000" b="1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fr-CA" sz="4000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CA" sz="4000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</m:acc>
                        </m:e>
                        <m:sub>
                          <m:r>
                            <a:rPr lang="fr-CA" sz="4000" b="1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fr-CA" sz="4000" b="1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CA" sz="4000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fr-CA" sz="4000" b="1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sSup>
                        <m:sSupPr>
                          <m:ctrlPr>
                            <a:rPr lang="fr-CA" sz="4000" b="1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CA" sz="4000" b="1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fr-CA" sz="4000" b="1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CA" sz="4000" b="1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fr-CA" sz="4000" b="1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fr-CA" sz="4000" b="1" dirty="0">
                  <a:solidFill>
                    <a:srgbClr val="00B0F0"/>
                  </a:solidFill>
                </a:endParaRPr>
              </a:p>
            </p:txBody>
          </p:sp>
        </mc:Choice>
        <mc:Fallback>
          <p:sp>
            <p:nvSpPr>
              <p:cNvPr id="162" name="TextBox 161">
                <a:extLst>
                  <a:ext uri="{FF2B5EF4-FFF2-40B4-BE49-F238E27FC236}">
                    <a16:creationId xmlns:a16="http://schemas.microsoft.com/office/drawing/2014/main" id="{A418D1F7-9998-49FD-8F7B-11BA9D292B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0046" y="5276679"/>
                <a:ext cx="3447934" cy="1487971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 w="76200">
                <a:noFill/>
              </a:ln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3" name="TextBox 162">
                <a:extLst>
                  <a:ext uri="{FF2B5EF4-FFF2-40B4-BE49-F238E27FC236}">
                    <a16:creationId xmlns:a16="http://schemas.microsoft.com/office/drawing/2014/main" id="{15D23267-7771-4893-82F4-617DAA00679F}"/>
                  </a:ext>
                </a:extLst>
              </p:cNvPr>
              <p:cNvSpPr txBox="1"/>
              <p:nvPr/>
            </p:nvSpPr>
            <p:spPr>
              <a:xfrm>
                <a:off x="24549" y="8069431"/>
                <a:ext cx="7793408" cy="1537985"/>
              </a:xfrm>
              <a:prstGeom prst="rect">
                <a:avLst/>
              </a:prstGeom>
              <a:noFill/>
              <a:ln w="762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CA" sz="40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CA" sz="40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p>
                          <m:d>
                            <m:dPr>
                              <m:ctrlPr>
                                <a:rPr lang="fr-CA" sz="40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CA" sz="40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d>
                        </m:sup>
                      </m:sSup>
                      <m:d>
                        <m:dPr>
                          <m:ctrlPr>
                            <a:rPr lang="fr-CA" sz="40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CA" sz="40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fr-CA" sz="40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CA" sz="40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CA" sz="40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fr-CA" sz="40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fr-CA" sz="40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fr-CA" sz="40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CA" sz="40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fr-CA" sz="40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fr-CA" sz="40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fr-CA" sz="4000" b="1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fr-CA" sz="4000" b="1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fr-CA" sz="4000" b="1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𝒃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fr-CA" sz="4000" b="1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sub>
                                    <m:sup>
                                      <m:r>
                                        <a:rPr lang="fr-CA" sz="4000" b="1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fr-CA" sz="4000" b="1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  <m:r>
                                        <a:rPr lang="fr-CA" sz="4000" b="1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bSup>
                                  <m:r>
                                    <a:rPr lang="fr-CA" sz="40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Sup>
                                    <m:sSubSupPr>
                                      <m:ctrlPr>
                                        <a:rPr lang="fr-CA" sz="4000" b="1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fr-CA" sz="4000" b="1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fr-CA" sz="4000" b="1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𝒃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fr-CA" sz="4000" b="1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sub>
                                    <m:sup>
                                      <m:r>
                                        <a:rPr lang="fr-CA" sz="4000" b="1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fr-CA" sz="4000" b="1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  <m:r>
                                        <a:rPr lang="fr-CA" sz="4000" b="1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bSup>
                                  <m:sSup>
                                    <m:sSupPr>
                                      <m:ctrlPr>
                                        <a:rPr lang="fr-CA" sz="4000" b="1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fr-CA" sz="4000" b="1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p>
                                      <m:r>
                                        <a:rPr lang="fr-CA" sz="4000" b="1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fr-CA" sz="4000" b="1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  <m:r>
                                        <a:rPr lang="fr-CA" sz="4000" b="1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d>
                            </m:sup>
                          </m:sSup>
                        </m:den>
                      </m:f>
                    </m:oMath>
                  </m:oMathPara>
                </a14:m>
                <a:endParaRPr lang="fr-CA" sz="4000" b="1" dirty="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163" name="TextBox 162">
                <a:extLst>
                  <a:ext uri="{FF2B5EF4-FFF2-40B4-BE49-F238E27FC236}">
                    <a16:creationId xmlns:a16="http://schemas.microsoft.com/office/drawing/2014/main" id="{15D23267-7771-4893-82F4-617DAA0067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49" y="8069431"/>
                <a:ext cx="7793408" cy="153798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 w="76200">
                <a:noFill/>
              </a:ln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6" name="TextBox 165">
                <a:extLst>
                  <a:ext uri="{FF2B5EF4-FFF2-40B4-BE49-F238E27FC236}">
                    <a16:creationId xmlns:a16="http://schemas.microsoft.com/office/drawing/2014/main" id="{E70F44E2-484A-4979-ABF1-E91500766D82}"/>
                  </a:ext>
                </a:extLst>
              </p:cNvPr>
              <p:cNvSpPr txBox="1"/>
              <p:nvPr/>
            </p:nvSpPr>
            <p:spPr>
              <a:xfrm>
                <a:off x="776" y="9637037"/>
                <a:ext cx="7793408" cy="1537985"/>
              </a:xfrm>
              <a:prstGeom prst="rect">
                <a:avLst/>
              </a:prstGeom>
              <a:noFill/>
              <a:ln w="762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CA" sz="4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CA" sz="4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p>
                          <m:d>
                            <m:dPr>
                              <m:ctrlPr>
                                <a:rPr lang="fr-CA" sz="40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CA" sz="40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e>
                          </m:d>
                        </m:sup>
                      </m:sSup>
                      <m:d>
                        <m:dPr>
                          <m:ctrlPr>
                            <a:rPr lang="fr-CA" sz="4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CA" sz="4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fr-CA" sz="4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CA" sz="4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CA" sz="4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fr-CA" sz="4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fr-CA" sz="4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fr-CA" sz="4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CA" sz="4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fr-CA" sz="4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fr-CA" sz="40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fr-CA" sz="4000" b="1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fr-CA" sz="4000" b="1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fr-CA" sz="4000" b="1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𝒃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fr-CA" sz="4000" b="1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sub>
                                    <m:sup>
                                      <m:r>
                                        <a:rPr lang="fr-CA" sz="4000" b="1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fr-CA" sz="4000" b="1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  <m:r>
                                        <a:rPr lang="fr-CA" sz="4000" b="1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bSup>
                                  <m:r>
                                    <a:rPr lang="fr-CA" sz="40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Sup>
                                    <m:sSubSupPr>
                                      <m:ctrlPr>
                                        <a:rPr lang="fr-CA" sz="4000" b="1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fr-CA" sz="4000" b="1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fr-CA" sz="4000" b="1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𝒃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fr-CA" sz="4000" b="1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sub>
                                    <m:sup>
                                      <m:r>
                                        <a:rPr lang="fr-CA" sz="4000" b="1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fr-CA" sz="4000" b="1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  <m:r>
                                        <a:rPr lang="fr-CA" sz="4000" b="1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bSup>
                                  <m:sSup>
                                    <m:sSupPr>
                                      <m:ctrlPr>
                                        <a:rPr lang="fr-CA" sz="4000" b="1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fr-CA" sz="4000" b="1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p>
                                      <m:r>
                                        <a:rPr lang="fr-CA" sz="4000" b="1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fr-CA" sz="4000" b="1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  <m:r>
                                        <a:rPr lang="fr-CA" sz="4000" b="1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d>
                            </m:sup>
                          </m:sSup>
                        </m:den>
                      </m:f>
                    </m:oMath>
                  </m:oMathPara>
                </a14:m>
                <a:endParaRPr lang="fr-CA" sz="4000" b="1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166" name="TextBox 165">
                <a:extLst>
                  <a:ext uri="{FF2B5EF4-FFF2-40B4-BE49-F238E27FC236}">
                    <a16:creationId xmlns:a16="http://schemas.microsoft.com/office/drawing/2014/main" id="{E70F44E2-484A-4979-ABF1-E91500766D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" y="9637037"/>
                <a:ext cx="7793408" cy="153798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 w="76200">
                <a:noFill/>
              </a:ln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7" name="TextBox 166">
                <a:extLst>
                  <a:ext uri="{FF2B5EF4-FFF2-40B4-BE49-F238E27FC236}">
                    <a16:creationId xmlns:a16="http://schemas.microsoft.com/office/drawing/2014/main" id="{17FECD73-1CE3-411C-B5DE-3614F87F3E47}"/>
                  </a:ext>
                </a:extLst>
              </p:cNvPr>
              <p:cNvSpPr txBox="1"/>
              <p:nvPr/>
            </p:nvSpPr>
            <p:spPr>
              <a:xfrm>
                <a:off x="776" y="11362493"/>
                <a:ext cx="7793408" cy="1537985"/>
              </a:xfrm>
              <a:prstGeom prst="rect">
                <a:avLst/>
              </a:prstGeom>
              <a:noFill/>
              <a:ln w="762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CA" sz="4000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CA" sz="4000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p>
                          <m:d>
                            <m:dPr>
                              <m:ctrlPr>
                                <a:rPr lang="fr-CA" sz="4000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CA" sz="4000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e>
                          </m:d>
                        </m:sup>
                      </m:sSup>
                      <m:d>
                        <m:dPr>
                          <m:ctrlPr>
                            <a:rPr lang="fr-CA" sz="4000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CA" sz="4000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fr-CA" sz="4000" b="1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CA" sz="4000" b="1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CA" sz="4000" b="1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fr-CA" sz="4000" b="1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fr-CA" sz="4000" b="1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fr-CA" sz="4000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CA" sz="4000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fr-CA" sz="4000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fr-CA" sz="4000" b="1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fr-CA" sz="4000" b="1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fr-CA" sz="4000" b="1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fr-CA" sz="4000" b="1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𝒃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fr-CA" sz="4000" b="1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sub>
                                    <m:sup>
                                      <m:r>
                                        <a:rPr lang="fr-CA" sz="4000" b="1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fr-CA" sz="4000" b="1" i="1" smtClean="0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𝟑</m:t>
                                      </m:r>
                                      <m:r>
                                        <a:rPr lang="fr-CA" sz="4000" b="1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bSup>
                                  <m:r>
                                    <a:rPr lang="fr-CA" sz="4000" b="1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Sup>
                                    <m:sSubSupPr>
                                      <m:ctrlPr>
                                        <a:rPr lang="fr-CA" sz="4000" b="1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fr-CA" sz="4000" b="1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fr-CA" sz="4000" b="1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𝒃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fr-CA" sz="4000" b="1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sub>
                                    <m:sup>
                                      <m:r>
                                        <a:rPr lang="fr-CA" sz="4000" b="1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fr-CA" sz="4000" b="1" i="1" smtClean="0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𝟑</m:t>
                                      </m:r>
                                      <m:r>
                                        <a:rPr lang="fr-CA" sz="4000" b="1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bSup>
                                  <m:sSup>
                                    <m:sSupPr>
                                      <m:ctrlPr>
                                        <a:rPr lang="fr-CA" sz="4000" b="1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fr-CA" sz="4000" b="1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p>
                                      <m:r>
                                        <a:rPr lang="fr-CA" sz="4000" b="1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fr-CA" sz="4000" b="1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  <m:r>
                                        <a:rPr lang="fr-CA" sz="4000" b="1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d>
                            </m:sup>
                          </m:sSup>
                        </m:den>
                      </m:f>
                    </m:oMath>
                  </m:oMathPara>
                </a14:m>
                <a:endParaRPr lang="fr-CA" sz="4000" b="1" dirty="0">
                  <a:solidFill>
                    <a:srgbClr val="00B0F0"/>
                  </a:solidFill>
                </a:endParaRPr>
              </a:p>
            </p:txBody>
          </p:sp>
        </mc:Choice>
        <mc:Fallback>
          <p:sp>
            <p:nvSpPr>
              <p:cNvPr id="167" name="TextBox 166">
                <a:extLst>
                  <a:ext uri="{FF2B5EF4-FFF2-40B4-BE49-F238E27FC236}">
                    <a16:creationId xmlns:a16="http://schemas.microsoft.com/office/drawing/2014/main" id="{17FECD73-1CE3-411C-B5DE-3614F87F3E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" y="11362493"/>
                <a:ext cx="7793408" cy="153798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 w="76200">
                <a:noFill/>
              </a:ln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6" name="Group 185">
            <a:extLst>
              <a:ext uri="{FF2B5EF4-FFF2-40B4-BE49-F238E27FC236}">
                <a16:creationId xmlns:a16="http://schemas.microsoft.com/office/drawing/2014/main" id="{40B02554-F759-40AB-8D55-D512A02622FE}"/>
              </a:ext>
            </a:extLst>
          </p:cNvPr>
          <p:cNvGrpSpPr/>
          <p:nvPr/>
        </p:nvGrpSpPr>
        <p:grpSpPr>
          <a:xfrm>
            <a:off x="6938977" y="8197283"/>
            <a:ext cx="7161612" cy="4903377"/>
            <a:chOff x="7627345" y="9277683"/>
            <a:chExt cx="10063326" cy="5463206"/>
          </a:xfrm>
        </p:grpSpPr>
        <p:cxnSp>
          <p:nvCxnSpPr>
            <p:cNvPr id="168" name="Straight Arrow Connector 167">
              <a:extLst>
                <a:ext uri="{FF2B5EF4-FFF2-40B4-BE49-F238E27FC236}">
                  <a16:creationId xmlns:a16="http://schemas.microsoft.com/office/drawing/2014/main" id="{6DA4A91C-FD53-41FA-BCAE-DFE09771DF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61754" y="9814625"/>
              <a:ext cx="0" cy="440540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Arrow Connector 168">
              <a:extLst>
                <a:ext uri="{FF2B5EF4-FFF2-40B4-BE49-F238E27FC236}">
                  <a16:creationId xmlns:a16="http://schemas.microsoft.com/office/drawing/2014/main" id="{ADA2F131-FA98-47F9-B233-9BB6745F3EC1}"/>
                </a:ext>
              </a:extLst>
            </p:cNvPr>
            <p:cNvCxnSpPr>
              <a:cxnSpLocks/>
            </p:cNvCxnSpPr>
            <p:nvPr/>
          </p:nvCxnSpPr>
          <p:spPr>
            <a:xfrm>
              <a:off x="7627345" y="13598794"/>
              <a:ext cx="6149371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70" name="TextBox 169">
                  <a:extLst>
                    <a:ext uri="{FF2B5EF4-FFF2-40B4-BE49-F238E27FC236}">
                      <a16:creationId xmlns:a16="http://schemas.microsoft.com/office/drawing/2014/main" id="{06E247C3-FF0F-4831-8235-DC0594B1178D}"/>
                    </a:ext>
                  </a:extLst>
                </p:cNvPr>
                <p:cNvSpPr txBox="1"/>
                <p:nvPr/>
              </p:nvSpPr>
              <p:spPr>
                <a:xfrm>
                  <a:off x="12258763" y="13914961"/>
                  <a:ext cx="5431908" cy="825928"/>
                </a:xfrm>
                <a:prstGeom prst="rect">
                  <a:avLst/>
                </a:prstGeom>
                <a:noFill/>
                <a:ln w="7620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CA" sz="4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fr-CA" sz="40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fr-CA" sz="40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𝒃</m:t>
                                </m:r>
                              </m:e>
                            </m:acc>
                          </m:e>
                          <m:sub>
                            <m:r>
                              <a:rPr lang="fr-CA" sz="4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  <m:r>
                          <a:rPr lang="fr-CA" sz="4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fr-CA" sz="4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fr-CA" sz="40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fr-CA" sz="40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𝒃</m:t>
                                </m:r>
                              </m:e>
                            </m:acc>
                          </m:e>
                          <m:sub>
                            <m:r>
                              <a:rPr lang="fr-CA" sz="4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sSup>
                          <m:sSupPr>
                            <m:ctrlPr>
                              <a:rPr lang="fr-CA" sz="40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CA" sz="40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fr-CA" sz="40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fr-CA" sz="40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fr-CA" sz="40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fr-CA" sz="4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170" name="TextBox 169">
                  <a:extLst>
                    <a:ext uri="{FF2B5EF4-FFF2-40B4-BE49-F238E27FC236}">
                      <a16:creationId xmlns:a16="http://schemas.microsoft.com/office/drawing/2014/main" id="{06E247C3-FF0F-4831-8235-DC0594B1178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258763" y="13914961"/>
                  <a:ext cx="5431908" cy="825928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  <a:ln w="76200">
                  <a:noFill/>
                </a:ln>
              </p:spPr>
              <p:txBody>
                <a:bodyPr/>
                <a:lstStyle/>
                <a:p>
                  <a:r>
                    <a:rPr lang="fr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71" name="TextBox 170">
                  <a:extLst>
                    <a:ext uri="{FF2B5EF4-FFF2-40B4-BE49-F238E27FC236}">
                      <a16:creationId xmlns:a16="http://schemas.microsoft.com/office/drawing/2014/main" id="{D95C26F4-36AE-468C-9E5B-4A40F09F497F}"/>
                    </a:ext>
                  </a:extLst>
                </p:cNvPr>
                <p:cNvSpPr txBox="1"/>
                <p:nvPr/>
              </p:nvSpPr>
              <p:spPr>
                <a:xfrm>
                  <a:off x="8759155" y="9277683"/>
                  <a:ext cx="1356853" cy="788707"/>
                </a:xfrm>
                <a:prstGeom prst="rect">
                  <a:avLst/>
                </a:prstGeom>
                <a:noFill/>
                <a:ln w="7620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CA" sz="4000" b="1" i="1">
                            <a:latin typeface="Cambria Math" panose="02040503050406030204" pitchFamily="18" charset="0"/>
                          </a:rPr>
                          <m:t>𝒉</m:t>
                        </m:r>
                        <m:d>
                          <m:dPr>
                            <m:ctrlPr>
                              <a:rPr lang="fr-CA" sz="40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CA" sz="40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</m:oMath>
                    </m:oMathPara>
                  </a14:m>
                  <a:endParaRPr lang="fr-CA" sz="4000" dirty="0"/>
                </a:p>
              </p:txBody>
            </p:sp>
          </mc:Choice>
          <mc:Fallback>
            <p:sp>
              <p:nvSpPr>
                <p:cNvPr id="171" name="TextBox 170">
                  <a:extLst>
                    <a:ext uri="{FF2B5EF4-FFF2-40B4-BE49-F238E27FC236}">
                      <a16:creationId xmlns:a16="http://schemas.microsoft.com/office/drawing/2014/main" id="{D95C26F4-36AE-468C-9E5B-4A40F09F497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59155" y="9277683"/>
                  <a:ext cx="1356853" cy="788707"/>
                </a:xfrm>
                <a:prstGeom prst="rect">
                  <a:avLst/>
                </a:prstGeom>
                <a:blipFill>
                  <a:blip r:embed="rId18"/>
                  <a:stretch>
                    <a:fillRect r="-11950"/>
                  </a:stretch>
                </a:blipFill>
                <a:ln w="76200">
                  <a:noFill/>
                </a:ln>
              </p:spPr>
              <p:txBody>
                <a:bodyPr/>
                <a:lstStyle/>
                <a:p>
                  <a:r>
                    <a:rPr lang="fr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72" name="TextBox 171">
                  <a:extLst>
                    <a:ext uri="{FF2B5EF4-FFF2-40B4-BE49-F238E27FC236}">
                      <a16:creationId xmlns:a16="http://schemas.microsoft.com/office/drawing/2014/main" id="{0ABE3BBE-5BDD-4A1C-AF53-76552AF1D9FF}"/>
                    </a:ext>
                  </a:extLst>
                </p:cNvPr>
                <p:cNvSpPr txBox="1"/>
                <p:nvPr/>
              </p:nvSpPr>
              <p:spPr>
                <a:xfrm>
                  <a:off x="9611726" y="13512139"/>
                  <a:ext cx="1224013" cy="707886"/>
                </a:xfrm>
                <a:prstGeom prst="rect">
                  <a:avLst/>
                </a:prstGeom>
                <a:noFill/>
                <a:ln w="7620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CA" sz="4000" i="1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fr-CA" sz="4000" dirty="0"/>
                </a:p>
              </p:txBody>
            </p:sp>
          </mc:Choice>
          <mc:Fallback>
            <p:sp>
              <p:nvSpPr>
                <p:cNvPr id="172" name="TextBox 171">
                  <a:extLst>
                    <a:ext uri="{FF2B5EF4-FFF2-40B4-BE49-F238E27FC236}">
                      <a16:creationId xmlns:a16="http://schemas.microsoft.com/office/drawing/2014/main" id="{0ABE3BBE-5BDD-4A1C-AF53-76552AF1D9F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11726" y="13512139"/>
                  <a:ext cx="1224013" cy="707886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  <a:ln w="76200">
                  <a:noFill/>
                </a:ln>
              </p:spPr>
              <p:txBody>
                <a:bodyPr/>
                <a:lstStyle/>
                <a:p>
                  <a:r>
                    <a:rPr lang="fr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73" name="TextBox 172">
                  <a:extLst>
                    <a:ext uri="{FF2B5EF4-FFF2-40B4-BE49-F238E27FC236}">
                      <a16:creationId xmlns:a16="http://schemas.microsoft.com/office/drawing/2014/main" id="{D3102168-DD57-450F-87B3-0549AD7B48B1}"/>
                    </a:ext>
                  </a:extLst>
                </p:cNvPr>
                <p:cNvSpPr txBox="1"/>
                <p:nvPr/>
              </p:nvSpPr>
              <p:spPr>
                <a:xfrm>
                  <a:off x="8560688" y="10182304"/>
                  <a:ext cx="1270471" cy="707886"/>
                </a:xfrm>
                <a:prstGeom prst="rect">
                  <a:avLst/>
                </a:prstGeom>
                <a:noFill/>
                <a:ln w="7620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CA" sz="4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fr-CA" sz="4000" dirty="0"/>
                </a:p>
              </p:txBody>
            </p:sp>
          </mc:Choice>
          <mc:Fallback>
            <p:sp>
              <p:nvSpPr>
                <p:cNvPr id="173" name="TextBox 172">
                  <a:extLst>
                    <a:ext uri="{FF2B5EF4-FFF2-40B4-BE49-F238E27FC236}">
                      <a16:creationId xmlns:a16="http://schemas.microsoft.com/office/drawing/2014/main" id="{D3102168-DD57-450F-87B3-0549AD7B48B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60688" y="10182304"/>
                  <a:ext cx="1270471" cy="707886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  <a:ln w="76200">
                  <a:noFill/>
                </a:ln>
              </p:spPr>
              <p:txBody>
                <a:bodyPr/>
                <a:lstStyle/>
                <a:p>
                  <a:r>
                    <a:rPr lang="fr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74" name="TextBox 173">
                  <a:extLst>
                    <a:ext uri="{FF2B5EF4-FFF2-40B4-BE49-F238E27FC236}">
                      <a16:creationId xmlns:a16="http://schemas.microsoft.com/office/drawing/2014/main" id="{9A94896B-EEA9-425F-A752-88A0AD431941}"/>
                    </a:ext>
                  </a:extLst>
                </p:cNvPr>
                <p:cNvSpPr txBox="1"/>
                <p:nvPr/>
              </p:nvSpPr>
              <p:spPr>
                <a:xfrm>
                  <a:off x="8414329" y="11631359"/>
                  <a:ext cx="1270471" cy="707886"/>
                </a:xfrm>
                <a:prstGeom prst="rect">
                  <a:avLst/>
                </a:prstGeom>
                <a:noFill/>
                <a:ln w="7620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CA" sz="4000" b="0" i="1" smtClean="0">
                            <a:latin typeface="Cambria Math" panose="02040503050406030204" pitchFamily="18" charset="0"/>
                          </a:rPr>
                          <m:t>0.5</m:t>
                        </m:r>
                      </m:oMath>
                    </m:oMathPara>
                  </a14:m>
                  <a:endParaRPr lang="fr-CA" sz="4000" dirty="0"/>
                </a:p>
              </p:txBody>
            </p:sp>
          </mc:Choice>
          <mc:Fallback>
            <p:sp>
              <p:nvSpPr>
                <p:cNvPr id="174" name="TextBox 173">
                  <a:extLst>
                    <a:ext uri="{FF2B5EF4-FFF2-40B4-BE49-F238E27FC236}">
                      <a16:creationId xmlns:a16="http://schemas.microsoft.com/office/drawing/2014/main" id="{9A94896B-EEA9-425F-A752-88A0AD43194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14329" y="11631359"/>
                  <a:ext cx="1270471" cy="707886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  <a:ln w="76200">
                  <a:noFill/>
                </a:ln>
              </p:spPr>
              <p:txBody>
                <a:bodyPr/>
                <a:lstStyle/>
                <a:p>
                  <a:r>
                    <a:rPr lang="fr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6BA1E3BE-3A79-4DC2-9E21-2C0CF70C0D7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438863" y="10531415"/>
              <a:ext cx="3825613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0D88FA90-E048-405E-977C-E4D6F5F014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438864" y="12041907"/>
              <a:ext cx="1497196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7" name="Group 176">
              <a:extLst>
                <a:ext uri="{FF2B5EF4-FFF2-40B4-BE49-F238E27FC236}">
                  <a16:creationId xmlns:a16="http://schemas.microsoft.com/office/drawing/2014/main" id="{6C318D88-BD70-4C72-920C-DAE79B341E35}"/>
                </a:ext>
              </a:extLst>
            </p:cNvPr>
            <p:cNvGrpSpPr/>
            <p:nvPr/>
          </p:nvGrpSpPr>
          <p:grpSpPr>
            <a:xfrm>
              <a:off x="7795241" y="10538310"/>
              <a:ext cx="5231110" cy="2984190"/>
              <a:chOff x="791865" y="2260600"/>
              <a:chExt cx="5231110" cy="2984190"/>
            </a:xfrm>
          </p:grpSpPr>
          <p:cxnSp>
            <p:nvCxnSpPr>
              <p:cNvPr id="178" name="Straight Connector 177">
                <a:extLst>
                  <a:ext uri="{FF2B5EF4-FFF2-40B4-BE49-F238E27FC236}">
                    <a16:creationId xmlns:a16="http://schemas.microsoft.com/office/drawing/2014/main" id="{E01652F2-5F61-4909-BA49-44123FBB872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1865" y="5242606"/>
                <a:ext cx="1401787" cy="2184"/>
              </a:xfrm>
              <a:prstGeom prst="line">
                <a:avLst/>
              </a:prstGeom>
              <a:ln w="28575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9" name="Arc 178">
                <a:extLst>
                  <a:ext uri="{FF2B5EF4-FFF2-40B4-BE49-F238E27FC236}">
                    <a16:creationId xmlns:a16="http://schemas.microsoft.com/office/drawing/2014/main" id="{54CA4D3A-9767-4066-A20C-560F7E007EFC}"/>
                  </a:ext>
                </a:extLst>
              </p:cNvPr>
              <p:cNvSpPr/>
              <p:nvPr/>
            </p:nvSpPr>
            <p:spPr>
              <a:xfrm rot="5400000">
                <a:off x="1195794" y="3253564"/>
                <a:ext cx="1944915" cy="2028010"/>
              </a:xfrm>
              <a:prstGeom prst="arc">
                <a:avLst>
                  <a:gd name="adj1" fmla="val 18399283"/>
                  <a:gd name="adj2" fmla="val 0"/>
                </a:avLst>
              </a:prstGeom>
              <a:ln w="28575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  <p:cxnSp>
            <p:nvCxnSpPr>
              <p:cNvPr id="180" name="Straight Connector 179">
                <a:extLst>
                  <a:ext uri="{FF2B5EF4-FFF2-40B4-BE49-F238E27FC236}">
                    <a16:creationId xmlns:a16="http://schemas.microsoft.com/office/drawing/2014/main" id="{94E7026C-7880-4AA2-88BA-F538A6F06920}"/>
                  </a:ext>
                </a:extLst>
              </p:cNvPr>
              <p:cNvCxnSpPr>
                <a:cxnSpLocks/>
                <a:stCxn id="179" idx="0"/>
              </p:cNvCxnSpPr>
              <p:nvPr/>
            </p:nvCxnSpPr>
            <p:spPr>
              <a:xfrm flipV="1">
                <a:off x="2969371" y="4493260"/>
                <a:ext cx="212886" cy="370461"/>
              </a:xfrm>
              <a:prstGeom prst="line">
                <a:avLst/>
              </a:prstGeom>
              <a:ln w="28575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>
                <a:extLst>
                  <a:ext uri="{FF2B5EF4-FFF2-40B4-BE49-F238E27FC236}">
                    <a16:creationId xmlns:a16="http://schemas.microsoft.com/office/drawing/2014/main" id="{2E959A7D-B199-4790-98D7-FC7B34AEE76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82257" y="3426460"/>
                <a:ext cx="387781" cy="1066800"/>
              </a:xfrm>
              <a:prstGeom prst="line">
                <a:avLst/>
              </a:prstGeom>
              <a:ln w="28575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>
                <a:extLst>
                  <a:ext uri="{FF2B5EF4-FFF2-40B4-BE49-F238E27FC236}">
                    <a16:creationId xmlns:a16="http://schemas.microsoft.com/office/drawing/2014/main" id="{8489DDA1-E409-4A90-8B32-E6CEC77F2B2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570038" y="2924175"/>
                <a:ext cx="212886" cy="502285"/>
              </a:xfrm>
              <a:prstGeom prst="line">
                <a:avLst/>
              </a:prstGeom>
              <a:ln w="28575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3" name="Arc 182">
                <a:extLst>
                  <a:ext uri="{FF2B5EF4-FFF2-40B4-BE49-F238E27FC236}">
                    <a16:creationId xmlns:a16="http://schemas.microsoft.com/office/drawing/2014/main" id="{97FC68FD-3DB7-4D60-B214-0445F02EDD55}"/>
                  </a:ext>
                </a:extLst>
              </p:cNvPr>
              <p:cNvSpPr/>
              <p:nvPr/>
            </p:nvSpPr>
            <p:spPr>
              <a:xfrm rot="16200000">
                <a:off x="3761346" y="2241004"/>
                <a:ext cx="1944915" cy="2028010"/>
              </a:xfrm>
              <a:prstGeom prst="arc">
                <a:avLst>
                  <a:gd name="adj1" fmla="val 18399283"/>
                  <a:gd name="adj2" fmla="val 0"/>
                </a:avLst>
              </a:prstGeom>
              <a:ln w="28575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  <p:cxnSp>
            <p:nvCxnSpPr>
              <p:cNvPr id="184" name="Straight Connector 183">
                <a:extLst>
                  <a:ext uri="{FF2B5EF4-FFF2-40B4-BE49-F238E27FC236}">
                    <a16:creationId xmlns:a16="http://schemas.microsoft.com/office/drawing/2014/main" id="{F4034958-7770-4DAE-ADBC-665465C1E3B9}"/>
                  </a:ext>
                </a:extLst>
              </p:cNvPr>
              <p:cNvCxnSpPr>
                <a:cxnSpLocks/>
                <a:stCxn id="183" idx="0"/>
              </p:cNvCxnSpPr>
              <p:nvPr/>
            </p:nvCxnSpPr>
            <p:spPr>
              <a:xfrm flipH="1">
                <a:off x="3782924" y="2658858"/>
                <a:ext cx="149760" cy="265317"/>
              </a:xfrm>
              <a:prstGeom prst="line">
                <a:avLst/>
              </a:prstGeom>
              <a:ln w="28575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Straight Connector 184">
                <a:extLst>
                  <a:ext uri="{FF2B5EF4-FFF2-40B4-BE49-F238E27FC236}">
                    <a16:creationId xmlns:a16="http://schemas.microsoft.com/office/drawing/2014/main" id="{8028A256-4447-4E21-A352-67FA13C5DB2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29041" y="2260600"/>
                <a:ext cx="1293934" cy="20627"/>
              </a:xfrm>
              <a:prstGeom prst="line">
                <a:avLst/>
              </a:prstGeom>
              <a:ln w="28575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88" name="TextBox 187">
                <a:extLst>
                  <a:ext uri="{FF2B5EF4-FFF2-40B4-BE49-F238E27FC236}">
                    <a16:creationId xmlns:a16="http://schemas.microsoft.com/office/drawing/2014/main" id="{00F880C0-EA94-44B3-B961-799A717E6554}"/>
                  </a:ext>
                </a:extLst>
              </p:cNvPr>
              <p:cNvSpPr txBox="1"/>
              <p:nvPr/>
            </p:nvSpPr>
            <p:spPr>
              <a:xfrm>
                <a:off x="24549" y="13322418"/>
                <a:ext cx="12191996" cy="2673552"/>
              </a:xfrm>
              <a:prstGeom prst="rect">
                <a:avLst/>
              </a:prstGeom>
              <a:noFill/>
              <a:ln w="76200"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571500" indent="-571500">
                  <a:buFont typeface="Wingdings" panose="05000000000000000000" pitchFamily="2" charset="2"/>
                  <a:buChar char="§"/>
                </a:pPr>
                <a:r>
                  <a:rPr lang="fr-CA" sz="4000" dirty="0"/>
                  <a:t>Pour classer un nouvel exemplaire, on calcule la valeur </a:t>
                </a:r>
                <a14:m>
                  <m:oMath xmlns:m="http://schemas.openxmlformats.org/officeDocument/2006/math">
                    <m:r>
                      <a:rPr lang="fr-CA" sz="3600" b="1" i="1">
                        <a:latin typeface="Cambria Math" panose="02040503050406030204" pitchFamily="18" charset="0"/>
                      </a:rPr>
                      <m:t>𝒉</m:t>
                    </m:r>
                    <m:d>
                      <m:dPr>
                        <m:ctrlPr>
                          <a:rPr lang="fr-CA" sz="36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CA" sz="36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fr-CA" sz="3600" dirty="0"/>
                  <a:t> pour chacune des trois frontières et on le classe dans la classe ayant la valeur la plus élevée.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sz="3600" b="0" i="1" smtClean="0">
                          <a:latin typeface="Cambria Math" panose="02040503050406030204" pitchFamily="18" charset="0"/>
                        </a:rPr>
                        <m:t>𝑐𝑙𝑎𝑠𝑠𝑒</m:t>
                      </m:r>
                      <m:r>
                        <a:rPr lang="fr-CA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fr-CA" sz="36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fr-CA" sz="360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fr-CA" sz="3600" b="0" i="0" smtClean="0">
                                  <a:latin typeface="Cambria Math" panose="02040503050406030204" pitchFamily="18" charset="0"/>
                                </a:rPr>
                                <m:t>arg</m:t>
                              </m:r>
                              <m:r>
                                <m:rPr>
                                  <m:sty m:val="p"/>
                                </m:rPr>
                                <a:rPr lang="fr-CA" sz="360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fr-CA" sz="3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lim>
                          </m:limLow>
                        </m:fName>
                        <m:e>
                          <m:sSup>
                            <m:sSupPr>
                              <m:ctrlPr>
                                <a:rPr lang="fr-CA" sz="36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CA" sz="36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fr-CA" sz="36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fr-CA" sz="3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fr-CA" sz="36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d>
                            <m:dPr>
                              <m:ctrlPr>
                                <a:rPr lang="fr-CA" sz="36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CA" sz="3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fr-CA" sz="3600" dirty="0"/>
              </a:p>
            </p:txBody>
          </p:sp>
        </mc:Choice>
        <mc:Fallback>
          <p:sp>
            <p:nvSpPr>
              <p:cNvPr id="188" name="TextBox 187">
                <a:extLst>
                  <a:ext uri="{FF2B5EF4-FFF2-40B4-BE49-F238E27FC236}">
                    <a16:creationId xmlns:a16="http://schemas.microsoft.com/office/drawing/2014/main" id="{00F880C0-EA94-44B3-B961-799A717E65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49" y="13322418"/>
                <a:ext cx="12191996" cy="2673552"/>
              </a:xfrm>
              <a:prstGeom prst="rect">
                <a:avLst/>
              </a:prstGeom>
              <a:blipFill>
                <a:blip r:embed="rId22"/>
                <a:stretch>
                  <a:fillRect l="-1600" t="-4100" r="-1150"/>
                </a:stretch>
              </a:blipFill>
              <a:ln w="76200">
                <a:noFill/>
              </a:ln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2441442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206477" y="-5987810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4000" b="1" dirty="0"/>
              <a:t>CLASSIFICATION MULTICLASSE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E6B5873-081D-4DC7-8B0F-202256DDFDB0}"/>
              </a:ext>
            </a:extLst>
          </p:cNvPr>
          <p:cNvSpPr txBox="1"/>
          <p:nvPr/>
        </p:nvSpPr>
        <p:spPr>
          <a:xfrm>
            <a:off x="206477" y="-5279924"/>
            <a:ext cx="12192000" cy="1261884"/>
          </a:xfrm>
          <a:prstGeom prst="rect">
            <a:avLst/>
          </a:prstGeom>
          <a:noFill/>
          <a:ln w="76200">
            <a:noFill/>
          </a:ln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§"/>
            </a:pPr>
            <a:r>
              <a:rPr lang="fr-CA" sz="4000" b="1" dirty="0"/>
              <a:t>Machines à vecteurs de supports</a:t>
            </a:r>
          </a:p>
          <a:p>
            <a:pPr marL="1485900" lvl="2" indent="-571500">
              <a:buFont typeface="Wingdings" panose="05000000000000000000" pitchFamily="2" charset="2"/>
              <a:buChar char="Ø"/>
            </a:pPr>
            <a:r>
              <a:rPr lang="fr-CA" sz="3600" b="1" dirty="0"/>
              <a:t>Un contre un (</a:t>
            </a:r>
            <a:r>
              <a:rPr lang="fr-CA" sz="3600" b="1" i="1" dirty="0"/>
              <a:t>one vs one</a:t>
            </a:r>
            <a:r>
              <a:rPr lang="fr-CA" sz="3600" b="1" dirty="0"/>
              <a:t>)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8D9A941-6714-4706-9F57-B7346CA42F54}"/>
              </a:ext>
            </a:extLst>
          </p:cNvPr>
          <p:cNvCxnSpPr>
            <a:cxnSpLocks/>
          </p:cNvCxnSpPr>
          <p:nvPr/>
        </p:nvCxnSpPr>
        <p:spPr>
          <a:xfrm flipH="1" flipV="1">
            <a:off x="5735426" y="1287689"/>
            <a:ext cx="1261226" cy="2856636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7" name="Group 186">
            <a:extLst>
              <a:ext uri="{FF2B5EF4-FFF2-40B4-BE49-F238E27FC236}">
                <a16:creationId xmlns:a16="http://schemas.microsoft.com/office/drawing/2014/main" id="{12008892-8A82-4E2E-96BA-CA076EF16506}"/>
              </a:ext>
            </a:extLst>
          </p:cNvPr>
          <p:cNvGrpSpPr/>
          <p:nvPr/>
        </p:nvGrpSpPr>
        <p:grpSpPr>
          <a:xfrm>
            <a:off x="4053408" y="-3708477"/>
            <a:ext cx="3673904" cy="3056610"/>
            <a:chOff x="4053407" y="-3708477"/>
            <a:chExt cx="4955459" cy="4122836"/>
          </a:xfrm>
        </p:grpSpPr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CAD2E557-8B16-4511-A213-9BABF6B8B6F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33279" y="-3605671"/>
              <a:ext cx="0" cy="402003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CE0463BF-4194-45FB-BBF7-0A4FF22DA7C0}"/>
                </a:ext>
              </a:extLst>
            </p:cNvPr>
            <p:cNvCxnSpPr>
              <a:cxnSpLocks/>
            </p:cNvCxnSpPr>
            <p:nvPr/>
          </p:nvCxnSpPr>
          <p:spPr>
            <a:xfrm>
              <a:off x="4295469" y="-859272"/>
              <a:ext cx="4158488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51ACC18D-F0FE-4067-8912-AD55CB4341EA}"/>
                </a:ext>
              </a:extLst>
            </p:cNvPr>
            <p:cNvSpPr/>
            <p:nvPr/>
          </p:nvSpPr>
          <p:spPr>
            <a:xfrm>
              <a:off x="6213032" y="-1600094"/>
              <a:ext cx="252000" cy="252000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8804A170-324E-4DD2-9B0C-8FB6C4771689}"/>
                    </a:ext>
                  </a:extLst>
                </p:cNvPr>
                <p:cNvSpPr txBox="1"/>
                <p:nvPr/>
              </p:nvSpPr>
              <p:spPr>
                <a:xfrm>
                  <a:off x="7652013" y="-774043"/>
                  <a:ext cx="1356853" cy="760593"/>
                </a:xfrm>
                <a:prstGeom prst="rect">
                  <a:avLst/>
                </a:prstGeom>
                <a:noFill/>
                <a:ln w="7620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fr-CA" sz="4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CA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fr-CA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p>
                      </m:oMath>
                    </m:oMathPara>
                  </a14:m>
                  <a:endParaRPr lang="fr-CA" sz="4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8804A170-324E-4DD2-9B0C-8FB6C47716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52013" y="-774043"/>
                  <a:ext cx="1356853" cy="760593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76200">
                  <a:noFill/>
                </a:ln>
              </p:spPr>
              <p:txBody>
                <a:bodyPr/>
                <a:lstStyle/>
                <a:p>
                  <a:r>
                    <a:rPr lang="fr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B328D428-5CAB-4E77-9D9E-4D1415D62EBD}"/>
                    </a:ext>
                  </a:extLst>
                </p:cNvPr>
                <p:cNvSpPr txBox="1"/>
                <p:nvPr/>
              </p:nvSpPr>
              <p:spPr>
                <a:xfrm>
                  <a:off x="4053407" y="-3708477"/>
                  <a:ext cx="1356853" cy="707886"/>
                </a:xfrm>
                <a:prstGeom prst="rect">
                  <a:avLst/>
                </a:prstGeom>
                <a:noFill/>
                <a:ln w="7620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CA" sz="4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fr-CA" sz="4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B328D428-5CAB-4E77-9D9E-4D1415D62E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53407" y="-3708477"/>
                  <a:ext cx="1356853" cy="707886"/>
                </a:xfrm>
                <a:prstGeom prst="rect">
                  <a:avLst/>
                </a:prstGeom>
                <a:blipFill>
                  <a:blip r:embed="rId4"/>
                  <a:stretch>
                    <a:fillRect b="-19767"/>
                  </a:stretch>
                </a:blipFill>
                <a:ln w="76200">
                  <a:noFill/>
                </a:ln>
              </p:spPr>
              <p:txBody>
                <a:bodyPr/>
                <a:lstStyle/>
                <a:p>
                  <a:r>
                    <a:rPr lang="fr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5256DA3C-EAA1-44AF-9BEE-82957CBC66AC}"/>
                </a:ext>
              </a:extLst>
            </p:cNvPr>
            <p:cNvSpPr/>
            <p:nvPr/>
          </p:nvSpPr>
          <p:spPr>
            <a:xfrm>
              <a:off x="5895739" y="-2020459"/>
              <a:ext cx="252000" cy="252000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15361D55-5500-4F05-B883-05C81FFB9776}"/>
                </a:ext>
              </a:extLst>
            </p:cNvPr>
            <p:cNvSpPr/>
            <p:nvPr/>
          </p:nvSpPr>
          <p:spPr>
            <a:xfrm>
              <a:off x="5495107" y="-2074521"/>
              <a:ext cx="252000" cy="252000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F70FD461-6FFE-4291-9945-7154AC51E8E1}"/>
                </a:ext>
              </a:extLst>
            </p:cNvPr>
            <p:cNvSpPr/>
            <p:nvPr/>
          </p:nvSpPr>
          <p:spPr>
            <a:xfrm>
              <a:off x="5747107" y="-2432430"/>
              <a:ext cx="252000" cy="252000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6E1DDB21-3658-40FA-901C-5EE83E8F4FE7}"/>
                </a:ext>
              </a:extLst>
            </p:cNvPr>
            <p:cNvGrpSpPr/>
            <p:nvPr/>
          </p:nvGrpSpPr>
          <p:grpSpPr>
            <a:xfrm>
              <a:off x="6673594" y="-3414889"/>
              <a:ext cx="211911" cy="243786"/>
              <a:chOff x="4131601" y="2884249"/>
              <a:chExt cx="171830" cy="197676"/>
            </a:xfrm>
          </p:grpSpPr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0FD02F91-73DA-4F7B-814F-ACC34E593556}"/>
                  </a:ext>
                </a:extLst>
              </p:cNvPr>
              <p:cNvCxnSpPr/>
              <p:nvPr/>
            </p:nvCxnSpPr>
            <p:spPr>
              <a:xfrm>
                <a:off x="4131601" y="2884250"/>
                <a:ext cx="165095" cy="197675"/>
              </a:xfrm>
              <a:prstGeom prst="line">
                <a:avLst/>
              </a:prstGeom>
              <a:ln w="762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6E284F31-5D00-4033-AB11-69A68082A68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138336" y="2884249"/>
                <a:ext cx="165095" cy="197675"/>
              </a:xfrm>
              <a:prstGeom prst="line">
                <a:avLst/>
              </a:prstGeom>
              <a:ln w="762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DF620A26-0786-4092-88E5-C7158A90E792}"/>
                </a:ext>
              </a:extLst>
            </p:cNvPr>
            <p:cNvGrpSpPr/>
            <p:nvPr/>
          </p:nvGrpSpPr>
          <p:grpSpPr>
            <a:xfrm>
              <a:off x="6998657" y="-3414889"/>
              <a:ext cx="211911" cy="243786"/>
              <a:chOff x="4131601" y="2884249"/>
              <a:chExt cx="171830" cy="197676"/>
            </a:xfrm>
          </p:grpSpPr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F7FDC6ED-3A2E-4F93-BE0F-2925A83A58E2}"/>
                  </a:ext>
                </a:extLst>
              </p:cNvPr>
              <p:cNvCxnSpPr/>
              <p:nvPr/>
            </p:nvCxnSpPr>
            <p:spPr>
              <a:xfrm>
                <a:off x="4131601" y="2884250"/>
                <a:ext cx="165095" cy="197675"/>
              </a:xfrm>
              <a:prstGeom prst="line">
                <a:avLst/>
              </a:prstGeom>
              <a:ln w="762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9687F7AD-DCCB-4E7D-8E1D-0A89F0E38BA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138336" y="2884249"/>
                <a:ext cx="165095" cy="197675"/>
              </a:xfrm>
              <a:prstGeom prst="line">
                <a:avLst/>
              </a:prstGeom>
              <a:ln w="762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71E5DD56-BB93-448C-B212-DA57FB3AB2FF}"/>
                </a:ext>
              </a:extLst>
            </p:cNvPr>
            <p:cNvGrpSpPr/>
            <p:nvPr/>
          </p:nvGrpSpPr>
          <p:grpSpPr>
            <a:xfrm>
              <a:off x="6877199" y="-3023397"/>
              <a:ext cx="211911" cy="243786"/>
              <a:chOff x="4131601" y="2884249"/>
              <a:chExt cx="171830" cy="197676"/>
            </a:xfrm>
          </p:grpSpPr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74A5C6B2-32BC-4226-AD7F-D316454E6454}"/>
                  </a:ext>
                </a:extLst>
              </p:cNvPr>
              <p:cNvCxnSpPr/>
              <p:nvPr/>
            </p:nvCxnSpPr>
            <p:spPr>
              <a:xfrm>
                <a:off x="4131601" y="2884250"/>
                <a:ext cx="165095" cy="197675"/>
              </a:xfrm>
              <a:prstGeom prst="line">
                <a:avLst/>
              </a:prstGeom>
              <a:ln w="762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EE36700C-8A27-484D-9CCC-E90F7B5E8ED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138336" y="2884249"/>
                <a:ext cx="165095" cy="197675"/>
              </a:xfrm>
              <a:prstGeom prst="line">
                <a:avLst/>
              </a:prstGeom>
              <a:ln w="762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95B8BDBC-38A7-4891-ACF4-DEB4C7BA3214}"/>
                </a:ext>
              </a:extLst>
            </p:cNvPr>
            <p:cNvGrpSpPr/>
            <p:nvPr/>
          </p:nvGrpSpPr>
          <p:grpSpPr>
            <a:xfrm>
              <a:off x="7202262" y="-3023397"/>
              <a:ext cx="211911" cy="243786"/>
              <a:chOff x="4131601" y="2884249"/>
              <a:chExt cx="171830" cy="197676"/>
            </a:xfrm>
          </p:grpSpPr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F76C4F76-B73A-4041-900E-4A76FADBF1C1}"/>
                  </a:ext>
                </a:extLst>
              </p:cNvPr>
              <p:cNvCxnSpPr/>
              <p:nvPr/>
            </p:nvCxnSpPr>
            <p:spPr>
              <a:xfrm>
                <a:off x="4131601" y="2884250"/>
                <a:ext cx="165095" cy="197675"/>
              </a:xfrm>
              <a:prstGeom prst="line">
                <a:avLst/>
              </a:prstGeom>
              <a:ln w="762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D95689E7-6E1F-4E0D-B968-666067D84E8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138336" y="2884249"/>
                <a:ext cx="165095" cy="197675"/>
              </a:xfrm>
              <a:prstGeom prst="line">
                <a:avLst/>
              </a:prstGeom>
              <a:ln w="762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" name="Isosceles Triangle 1">
              <a:extLst>
                <a:ext uri="{FF2B5EF4-FFF2-40B4-BE49-F238E27FC236}">
                  <a16:creationId xmlns:a16="http://schemas.microsoft.com/office/drawing/2014/main" id="{B6DCBCF5-CAF7-467E-A0D5-B198FE55C071}"/>
                </a:ext>
              </a:extLst>
            </p:cNvPr>
            <p:cNvSpPr/>
            <p:nvPr/>
          </p:nvSpPr>
          <p:spPr>
            <a:xfrm>
              <a:off x="7354832" y="-1895476"/>
              <a:ext cx="282791" cy="243785"/>
            </a:xfrm>
            <a:prstGeom prst="triangle">
              <a:avLst/>
            </a:prstGeom>
            <a:solidFill>
              <a:schemeClr val="bg1"/>
            </a:solidFill>
            <a:ln w="762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67" name="Isosceles Triangle 66">
              <a:extLst>
                <a:ext uri="{FF2B5EF4-FFF2-40B4-BE49-F238E27FC236}">
                  <a16:creationId xmlns:a16="http://schemas.microsoft.com/office/drawing/2014/main" id="{F30C25B1-9C6A-40C4-93E0-C84DE25D5484}"/>
                </a:ext>
              </a:extLst>
            </p:cNvPr>
            <p:cNvSpPr/>
            <p:nvPr/>
          </p:nvSpPr>
          <p:spPr>
            <a:xfrm>
              <a:off x="7510617" y="-1419387"/>
              <a:ext cx="282791" cy="243785"/>
            </a:xfrm>
            <a:prstGeom prst="triangle">
              <a:avLst/>
            </a:prstGeom>
            <a:solidFill>
              <a:schemeClr val="bg1"/>
            </a:solidFill>
            <a:ln w="762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68" name="Isosceles Triangle 67">
              <a:extLst>
                <a:ext uri="{FF2B5EF4-FFF2-40B4-BE49-F238E27FC236}">
                  <a16:creationId xmlns:a16="http://schemas.microsoft.com/office/drawing/2014/main" id="{D359C882-F071-4644-9AD3-AB0178F682B7}"/>
                </a:ext>
              </a:extLst>
            </p:cNvPr>
            <p:cNvSpPr/>
            <p:nvPr/>
          </p:nvSpPr>
          <p:spPr>
            <a:xfrm>
              <a:off x="8047648" y="-1469986"/>
              <a:ext cx="282791" cy="243785"/>
            </a:xfrm>
            <a:prstGeom prst="triangle">
              <a:avLst/>
            </a:prstGeom>
            <a:solidFill>
              <a:schemeClr val="bg1"/>
            </a:solidFill>
            <a:ln w="762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69" name="Isosceles Triangle 68">
              <a:extLst>
                <a:ext uri="{FF2B5EF4-FFF2-40B4-BE49-F238E27FC236}">
                  <a16:creationId xmlns:a16="http://schemas.microsoft.com/office/drawing/2014/main" id="{1281D0F7-38C5-4FB4-BDF8-E69D208577B7}"/>
                </a:ext>
              </a:extLst>
            </p:cNvPr>
            <p:cNvSpPr/>
            <p:nvPr/>
          </p:nvSpPr>
          <p:spPr>
            <a:xfrm>
              <a:off x="7906252" y="-2344302"/>
              <a:ext cx="282791" cy="243785"/>
            </a:xfrm>
            <a:prstGeom prst="triangle">
              <a:avLst/>
            </a:prstGeom>
            <a:solidFill>
              <a:schemeClr val="bg1"/>
            </a:solidFill>
            <a:ln w="762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</p:grpSp>
      <p:sp>
        <p:nvSpPr>
          <p:cNvPr id="71" name="TextBox 70">
            <a:extLst>
              <a:ext uri="{FF2B5EF4-FFF2-40B4-BE49-F238E27FC236}">
                <a16:creationId xmlns:a16="http://schemas.microsoft.com/office/drawing/2014/main" id="{50ABF29E-9977-4224-B4B8-091A614B4E03}"/>
              </a:ext>
            </a:extLst>
          </p:cNvPr>
          <p:cNvSpPr txBox="1"/>
          <p:nvPr/>
        </p:nvSpPr>
        <p:spPr>
          <a:xfrm>
            <a:off x="0" y="-426818"/>
            <a:ext cx="12192000" cy="1815882"/>
          </a:xfrm>
          <a:prstGeom prst="rect">
            <a:avLst/>
          </a:prstGeom>
          <a:noFill/>
          <a:ln w="76200">
            <a:noFill/>
          </a:ln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§"/>
            </a:pPr>
            <a:r>
              <a:rPr lang="fr-CA" sz="4000" dirty="0"/>
              <a:t>On applique l’algorithme une fois par paire de classes.</a:t>
            </a:r>
          </a:p>
          <a:p>
            <a:pPr marL="1485900" lvl="2" indent="-571500">
              <a:buFont typeface="Wingdings" panose="05000000000000000000" pitchFamily="2" charset="2"/>
              <a:buChar char="Ø"/>
            </a:pPr>
            <a:r>
              <a:rPr lang="fr-CA" sz="3600" dirty="0"/>
              <a:t>Chaque fois, on cherche à séparer une classe de… </a:t>
            </a:r>
            <a:br>
              <a:rPr lang="fr-CA" sz="3600" dirty="0"/>
            </a:br>
            <a:r>
              <a:rPr lang="fr-CA" sz="3600" dirty="0"/>
              <a:t>…toutes les autres.</a:t>
            </a:r>
          </a:p>
        </p:txBody>
      </p: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D77DFC2E-51DA-4080-85EA-C42917EBCA2E}"/>
              </a:ext>
            </a:extLst>
          </p:cNvPr>
          <p:cNvCxnSpPr>
            <a:cxnSpLocks/>
          </p:cNvCxnSpPr>
          <p:nvPr/>
        </p:nvCxnSpPr>
        <p:spPr>
          <a:xfrm>
            <a:off x="1433280" y="1461701"/>
            <a:ext cx="1800549" cy="314429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7" name="Group 96">
            <a:extLst>
              <a:ext uri="{FF2B5EF4-FFF2-40B4-BE49-F238E27FC236}">
                <a16:creationId xmlns:a16="http://schemas.microsoft.com/office/drawing/2014/main" id="{19A25CD0-DA77-44E5-9424-D380F3BB61C5}"/>
              </a:ext>
            </a:extLst>
          </p:cNvPr>
          <p:cNvGrpSpPr/>
          <p:nvPr/>
        </p:nvGrpSpPr>
        <p:grpSpPr>
          <a:xfrm>
            <a:off x="234436" y="1771022"/>
            <a:ext cx="3940723" cy="3278597"/>
            <a:chOff x="3410" y="8138079"/>
            <a:chExt cx="4955459" cy="4122836"/>
          </a:xfrm>
        </p:grpSpPr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241F91B4-BC39-4633-862D-1019A7C96E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83282" y="8240885"/>
              <a:ext cx="0" cy="402003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EB50F4B2-6F5E-4879-8D5E-9924969414A8}"/>
                </a:ext>
              </a:extLst>
            </p:cNvPr>
            <p:cNvCxnSpPr>
              <a:cxnSpLocks/>
            </p:cNvCxnSpPr>
            <p:nvPr/>
          </p:nvCxnSpPr>
          <p:spPr>
            <a:xfrm>
              <a:off x="245472" y="10987284"/>
              <a:ext cx="4158488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523DCE95-AEFC-4280-8E61-A68C13D718B7}"/>
                </a:ext>
              </a:extLst>
            </p:cNvPr>
            <p:cNvSpPr/>
            <p:nvPr/>
          </p:nvSpPr>
          <p:spPr>
            <a:xfrm>
              <a:off x="2163035" y="10246462"/>
              <a:ext cx="252000" cy="252000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3F0F8679-E839-4326-BE84-235C23476AEC}"/>
                    </a:ext>
                  </a:extLst>
                </p:cNvPr>
                <p:cNvSpPr txBox="1"/>
                <p:nvPr/>
              </p:nvSpPr>
              <p:spPr>
                <a:xfrm>
                  <a:off x="3602016" y="11072513"/>
                  <a:ext cx="1356853" cy="760593"/>
                </a:xfrm>
                <a:prstGeom prst="rect">
                  <a:avLst/>
                </a:prstGeom>
                <a:noFill/>
                <a:ln w="7620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fr-CA" sz="4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CA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fr-CA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p>
                      </m:oMath>
                    </m:oMathPara>
                  </a14:m>
                  <a:endParaRPr lang="fr-CA" sz="4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3F0F8679-E839-4326-BE84-235C23476AE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02016" y="11072513"/>
                  <a:ext cx="1356853" cy="760593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76200">
                  <a:noFill/>
                </a:ln>
              </p:spPr>
              <p:txBody>
                <a:bodyPr/>
                <a:lstStyle/>
                <a:p>
                  <a:r>
                    <a:rPr lang="fr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A4C69EDC-EFD7-44C7-BF57-EF64B3835DB6}"/>
                    </a:ext>
                  </a:extLst>
                </p:cNvPr>
                <p:cNvSpPr txBox="1"/>
                <p:nvPr/>
              </p:nvSpPr>
              <p:spPr>
                <a:xfrm>
                  <a:off x="3410" y="8138079"/>
                  <a:ext cx="1356853" cy="707886"/>
                </a:xfrm>
                <a:prstGeom prst="rect">
                  <a:avLst/>
                </a:prstGeom>
                <a:noFill/>
                <a:ln w="7620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CA" sz="4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fr-CA" sz="4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A4C69EDC-EFD7-44C7-BF57-EF64B3835DB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10" y="8138079"/>
                  <a:ext cx="1356853" cy="707886"/>
                </a:xfrm>
                <a:prstGeom prst="rect">
                  <a:avLst/>
                </a:prstGeom>
                <a:blipFill>
                  <a:blip r:embed="rId6"/>
                  <a:stretch>
                    <a:fillRect b="-11957"/>
                  </a:stretch>
                </a:blipFill>
                <a:ln w="76200">
                  <a:noFill/>
                </a:ln>
              </p:spPr>
              <p:txBody>
                <a:bodyPr/>
                <a:lstStyle/>
                <a:p>
                  <a:r>
                    <a:rPr lang="fr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FA4C07E9-6BF2-4DEF-BDBC-C53358AF436B}"/>
                </a:ext>
              </a:extLst>
            </p:cNvPr>
            <p:cNvSpPr/>
            <p:nvPr/>
          </p:nvSpPr>
          <p:spPr>
            <a:xfrm>
              <a:off x="1845742" y="9826097"/>
              <a:ext cx="252000" cy="252000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73CD5DE1-63C6-49FF-9907-1E00FABF6CE3}"/>
                </a:ext>
              </a:extLst>
            </p:cNvPr>
            <p:cNvSpPr/>
            <p:nvPr/>
          </p:nvSpPr>
          <p:spPr>
            <a:xfrm>
              <a:off x="1445110" y="9772035"/>
              <a:ext cx="252000" cy="252000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0BE166B4-3A77-4115-9FC7-4ACC77AA8CD1}"/>
                </a:ext>
              </a:extLst>
            </p:cNvPr>
            <p:cNvSpPr/>
            <p:nvPr/>
          </p:nvSpPr>
          <p:spPr>
            <a:xfrm>
              <a:off x="1697110" y="9414126"/>
              <a:ext cx="252000" cy="252000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6B387E93-D39E-48BA-B629-920066787461}"/>
                </a:ext>
              </a:extLst>
            </p:cNvPr>
            <p:cNvGrpSpPr/>
            <p:nvPr/>
          </p:nvGrpSpPr>
          <p:grpSpPr>
            <a:xfrm>
              <a:off x="2623597" y="8431667"/>
              <a:ext cx="211911" cy="243786"/>
              <a:chOff x="4131601" y="2884249"/>
              <a:chExt cx="171830" cy="197676"/>
            </a:xfrm>
          </p:grpSpPr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1F18568F-6756-49C3-99A1-6B54EFFDF5BA}"/>
                  </a:ext>
                </a:extLst>
              </p:cNvPr>
              <p:cNvCxnSpPr/>
              <p:nvPr/>
            </p:nvCxnSpPr>
            <p:spPr>
              <a:xfrm>
                <a:off x="4131601" y="2884250"/>
                <a:ext cx="165095" cy="197675"/>
              </a:xfrm>
              <a:prstGeom prst="line">
                <a:avLst/>
              </a:prstGeom>
              <a:ln w="762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C45A9512-8563-430E-9057-BF91B51BA79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138336" y="2884249"/>
                <a:ext cx="165095" cy="197675"/>
              </a:xfrm>
              <a:prstGeom prst="line">
                <a:avLst/>
              </a:prstGeom>
              <a:ln w="762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27B4CEDA-CD0F-42C1-81F0-DD8D86711159}"/>
                </a:ext>
              </a:extLst>
            </p:cNvPr>
            <p:cNvGrpSpPr/>
            <p:nvPr/>
          </p:nvGrpSpPr>
          <p:grpSpPr>
            <a:xfrm>
              <a:off x="2948660" y="8431667"/>
              <a:ext cx="211911" cy="243786"/>
              <a:chOff x="4131601" y="2884249"/>
              <a:chExt cx="171830" cy="197676"/>
            </a:xfrm>
          </p:grpSpPr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CC9B5406-2689-431F-94E0-8DFE60605F71}"/>
                  </a:ext>
                </a:extLst>
              </p:cNvPr>
              <p:cNvCxnSpPr/>
              <p:nvPr/>
            </p:nvCxnSpPr>
            <p:spPr>
              <a:xfrm>
                <a:off x="4131601" y="2884250"/>
                <a:ext cx="165095" cy="197675"/>
              </a:xfrm>
              <a:prstGeom prst="line">
                <a:avLst/>
              </a:prstGeom>
              <a:ln w="762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4F7165A0-46C0-4D0E-AD96-880C40A3047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138336" y="2884249"/>
                <a:ext cx="165095" cy="197675"/>
              </a:xfrm>
              <a:prstGeom prst="line">
                <a:avLst/>
              </a:prstGeom>
              <a:ln w="762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DA3EB549-47D8-422F-96A3-7435915D7F85}"/>
                </a:ext>
              </a:extLst>
            </p:cNvPr>
            <p:cNvGrpSpPr/>
            <p:nvPr/>
          </p:nvGrpSpPr>
          <p:grpSpPr>
            <a:xfrm>
              <a:off x="2827202" y="8823159"/>
              <a:ext cx="211911" cy="243786"/>
              <a:chOff x="4131601" y="2884249"/>
              <a:chExt cx="171830" cy="197676"/>
            </a:xfrm>
          </p:grpSpPr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E7C777CD-B669-493F-87EE-84097120FC07}"/>
                  </a:ext>
                </a:extLst>
              </p:cNvPr>
              <p:cNvCxnSpPr/>
              <p:nvPr/>
            </p:nvCxnSpPr>
            <p:spPr>
              <a:xfrm>
                <a:off x="4131601" y="2884250"/>
                <a:ext cx="165095" cy="197675"/>
              </a:xfrm>
              <a:prstGeom prst="line">
                <a:avLst/>
              </a:prstGeom>
              <a:ln w="762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F32CF0E0-CBD4-4C4D-97E1-72C712082CC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138336" y="2884249"/>
                <a:ext cx="165095" cy="197675"/>
              </a:xfrm>
              <a:prstGeom prst="line">
                <a:avLst/>
              </a:prstGeom>
              <a:ln w="762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75372334-FB3A-457F-B591-E14B09913341}"/>
                </a:ext>
              </a:extLst>
            </p:cNvPr>
            <p:cNvGrpSpPr/>
            <p:nvPr/>
          </p:nvGrpSpPr>
          <p:grpSpPr>
            <a:xfrm>
              <a:off x="3152265" y="8823159"/>
              <a:ext cx="211911" cy="243786"/>
              <a:chOff x="4131601" y="2884249"/>
              <a:chExt cx="171830" cy="197676"/>
            </a:xfrm>
          </p:grpSpPr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68774568-8D5B-41E3-BABB-9A4A9BB1C161}"/>
                  </a:ext>
                </a:extLst>
              </p:cNvPr>
              <p:cNvCxnSpPr/>
              <p:nvPr/>
            </p:nvCxnSpPr>
            <p:spPr>
              <a:xfrm>
                <a:off x="4131601" y="2884250"/>
                <a:ext cx="165095" cy="197675"/>
              </a:xfrm>
              <a:prstGeom prst="line">
                <a:avLst/>
              </a:prstGeom>
              <a:ln w="762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1930D3B4-7D95-4A19-9B79-D6BE7B3F177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138336" y="2884249"/>
                <a:ext cx="165095" cy="197675"/>
              </a:xfrm>
              <a:prstGeom prst="line">
                <a:avLst/>
              </a:prstGeom>
              <a:ln w="762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3" name="Isosceles Triangle 92">
              <a:extLst>
                <a:ext uri="{FF2B5EF4-FFF2-40B4-BE49-F238E27FC236}">
                  <a16:creationId xmlns:a16="http://schemas.microsoft.com/office/drawing/2014/main" id="{1A69727E-511B-4ACF-B762-E5527D719DC7}"/>
                </a:ext>
              </a:extLst>
            </p:cNvPr>
            <p:cNvSpPr/>
            <p:nvPr/>
          </p:nvSpPr>
          <p:spPr>
            <a:xfrm>
              <a:off x="3304835" y="9951080"/>
              <a:ext cx="282791" cy="243785"/>
            </a:xfrm>
            <a:prstGeom prst="triangle">
              <a:avLst/>
            </a:prstGeom>
            <a:solidFill>
              <a:schemeClr val="bg1"/>
            </a:solidFill>
            <a:ln w="762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94" name="Isosceles Triangle 93">
              <a:extLst>
                <a:ext uri="{FF2B5EF4-FFF2-40B4-BE49-F238E27FC236}">
                  <a16:creationId xmlns:a16="http://schemas.microsoft.com/office/drawing/2014/main" id="{8938CE75-33F5-472E-A368-AB140BCB29BA}"/>
                </a:ext>
              </a:extLst>
            </p:cNvPr>
            <p:cNvSpPr/>
            <p:nvPr/>
          </p:nvSpPr>
          <p:spPr>
            <a:xfrm>
              <a:off x="3460620" y="10427169"/>
              <a:ext cx="282791" cy="243785"/>
            </a:xfrm>
            <a:prstGeom prst="triangle">
              <a:avLst/>
            </a:prstGeom>
            <a:solidFill>
              <a:schemeClr val="bg1"/>
            </a:solidFill>
            <a:ln w="762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95" name="Isosceles Triangle 94">
              <a:extLst>
                <a:ext uri="{FF2B5EF4-FFF2-40B4-BE49-F238E27FC236}">
                  <a16:creationId xmlns:a16="http://schemas.microsoft.com/office/drawing/2014/main" id="{D8256DDD-6A87-4DB9-8C32-D51363B962A6}"/>
                </a:ext>
              </a:extLst>
            </p:cNvPr>
            <p:cNvSpPr/>
            <p:nvPr/>
          </p:nvSpPr>
          <p:spPr>
            <a:xfrm>
              <a:off x="3997651" y="10376570"/>
              <a:ext cx="282791" cy="243785"/>
            </a:xfrm>
            <a:prstGeom prst="triangle">
              <a:avLst/>
            </a:prstGeom>
            <a:solidFill>
              <a:schemeClr val="bg1"/>
            </a:solidFill>
            <a:ln w="762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96" name="Isosceles Triangle 95">
              <a:extLst>
                <a:ext uri="{FF2B5EF4-FFF2-40B4-BE49-F238E27FC236}">
                  <a16:creationId xmlns:a16="http://schemas.microsoft.com/office/drawing/2014/main" id="{FF49B67C-00EA-4247-AC07-CD3D075A5043}"/>
                </a:ext>
              </a:extLst>
            </p:cNvPr>
            <p:cNvSpPr/>
            <p:nvPr/>
          </p:nvSpPr>
          <p:spPr>
            <a:xfrm>
              <a:off x="3856255" y="9502254"/>
              <a:ext cx="282791" cy="243785"/>
            </a:xfrm>
            <a:prstGeom prst="triangle">
              <a:avLst/>
            </a:prstGeom>
            <a:solidFill>
              <a:schemeClr val="bg1"/>
            </a:solidFill>
            <a:ln w="762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4016031A-2E85-40A7-AC72-552BB3E7BC09}"/>
              </a:ext>
            </a:extLst>
          </p:cNvPr>
          <p:cNvGrpSpPr/>
          <p:nvPr/>
        </p:nvGrpSpPr>
        <p:grpSpPr>
          <a:xfrm>
            <a:off x="4396400" y="1745171"/>
            <a:ext cx="3940723" cy="3278597"/>
            <a:chOff x="3410" y="8138079"/>
            <a:chExt cx="4955459" cy="4122836"/>
          </a:xfrm>
        </p:grpSpPr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71C33B71-3833-4389-B4E4-FF3F05C5660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83282" y="8240885"/>
              <a:ext cx="0" cy="402003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BBEF87E3-77A2-45AB-BBB7-7E92CD5BE231}"/>
                </a:ext>
              </a:extLst>
            </p:cNvPr>
            <p:cNvCxnSpPr>
              <a:cxnSpLocks/>
            </p:cNvCxnSpPr>
            <p:nvPr/>
          </p:nvCxnSpPr>
          <p:spPr>
            <a:xfrm>
              <a:off x="245472" y="10987284"/>
              <a:ext cx="4158488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124131CA-F1C4-4B4E-9BB9-6F8A343B4287}"/>
                </a:ext>
              </a:extLst>
            </p:cNvPr>
            <p:cNvSpPr/>
            <p:nvPr/>
          </p:nvSpPr>
          <p:spPr>
            <a:xfrm>
              <a:off x="2163035" y="10246462"/>
              <a:ext cx="252000" cy="252000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40D8D57A-FDD6-4673-908A-05DBF2430C68}"/>
                    </a:ext>
                  </a:extLst>
                </p:cNvPr>
                <p:cNvSpPr txBox="1"/>
                <p:nvPr/>
              </p:nvSpPr>
              <p:spPr>
                <a:xfrm>
                  <a:off x="3602016" y="11072513"/>
                  <a:ext cx="1356853" cy="760593"/>
                </a:xfrm>
                <a:prstGeom prst="rect">
                  <a:avLst/>
                </a:prstGeom>
                <a:noFill/>
                <a:ln w="7620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fr-CA" sz="4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CA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fr-CA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p>
                      </m:oMath>
                    </m:oMathPara>
                  </a14:m>
                  <a:endParaRPr lang="fr-CA" sz="4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40D8D57A-FDD6-4673-908A-05DBF2430C6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02016" y="11072513"/>
                  <a:ext cx="1356853" cy="760593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 w="76200">
                  <a:noFill/>
                </a:ln>
              </p:spPr>
              <p:txBody>
                <a:bodyPr/>
                <a:lstStyle/>
                <a:p>
                  <a:r>
                    <a:rPr lang="fr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id="{E22930D9-3773-460A-AB2A-2F824603F496}"/>
                    </a:ext>
                  </a:extLst>
                </p:cNvPr>
                <p:cNvSpPr txBox="1"/>
                <p:nvPr/>
              </p:nvSpPr>
              <p:spPr>
                <a:xfrm>
                  <a:off x="3410" y="8138079"/>
                  <a:ext cx="1356853" cy="707886"/>
                </a:xfrm>
                <a:prstGeom prst="rect">
                  <a:avLst/>
                </a:prstGeom>
                <a:noFill/>
                <a:ln w="7620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CA" sz="4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fr-CA" sz="4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id="{E22930D9-3773-460A-AB2A-2F824603F49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10" y="8138079"/>
                  <a:ext cx="1356853" cy="707886"/>
                </a:xfrm>
                <a:prstGeom prst="rect">
                  <a:avLst/>
                </a:prstGeom>
                <a:blipFill>
                  <a:blip r:embed="rId8"/>
                  <a:stretch>
                    <a:fillRect b="-11828"/>
                  </a:stretch>
                </a:blipFill>
                <a:ln w="76200">
                  <a:noFill/>
                </a:ln>
              </p:spPr>
              <p:txBody>
                <a:bodyPr/>
                <a:lstStyle/>
                <a:p>
                  <a:r>
                    <a:rPr lang="fr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64A4168F-CC72-47DA-BA5E-79538DBEC047}"/>
                </a:ext>
              </a:extLst>
            </p:cNvPr>
            <p:cNvSpPr/>
            <p:nvPr/>
          </p:nvSpPr>
          <p:spPr>
            <a:xfrm>
              <a:off x="1845742" y="9826097"/>
              <a:ext cx="252000" cy="252000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87E4D86B-45C0-4FC9-9A11-7CD940F4EDC4}"/>
                </a:ext>
              </a:extLst>
            </p:cNvPr>
            <p:cNvSpPr/>
            <p:nvPr/>
          </p:nvSpPr>
          <p:spPr>
            <a:xfrm>
              <a:off x="1445110" y="9772035"/>
              <a:ext cx="252000" cy="252000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AF41A218-2782-40CB-A6AF-9BDB7A05179C}"/>
                </a:ext>
              </a:extLst>
            </p:cNvPr>
            <p:cNvSpPr/>
            <p:nvPr/>
          </p:nvSpPr>
          <p:spPr>
            <a:xfrm>
              <a:off x="1697110" y="9414126"/>
              <a:ext cx="252000" cy="252000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F943BD68-4D70-4B24-B438-2C2E43CC4723}"/>
                </a:ext>
              </a:extLst>
            </p:cNvPr>
            <p:cNvGrpSpPr/>
            <p:nvPr/>
          </p:nvGrpSpPr>
          <p:grpSpPr>
            <a:xfrm>
              <a:off x="2623597" y="8431667"/>
              <a:ext cx="211911" cy="243786"/>
              <a:chOff x="4131601" y="2884249"/>
              <a:chExt cx="171830" cy="197676"/>
            </a:xfrm>
          </p:grpSpPr>
          <p:cxnSp>
            <p:nvCxnSpPr>
              <p:cNvPr id="121" name="Straight Connector 120">
                <a:extLst>
                  <a:ext uri="{FF2B5EF4-FFF2-40B4-BE49-F238E27FC236}">
                    <a16:creationId xmlns:a16="http://schemas.microsoft.com/office/drawing/2014/main" id="{F99B6D84-C3B6-4767-92AC-A8CE730CAE7C}"/>
                  </a:ext>
                </a:extLst>
              </p:cNvPr>
              <p:cNvCxnSpPr/>
              <p:nvPr/>
            </p:nvCxnSpPr>
            <p:spPr>
              <a:xfrm>
                <a:off x="4131601" y="2884250"/>
                <a:ext cx="165095" cy="197675"/>
              </a:xfrm>
              <a:prstGeom prst="line">
                <a:avLst/>
              </a:prstGeom>
              <a:ln w="762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41DB48D0-F53E-4654-A592-1EB80497779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138336" y="2884249"/>
                <a:ext cx="165095" cy="197675"/>
              </a:xfrm>
              <a:prstGeom prst="line">
                <a:avLst/>
              </a:prstGeom>
              <a:ln w="762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525C78E8-F791-4E29-89D5-8683B8A150FD}"/>
                </a:ext>
              </a:extLst>
            </p:cNvPr>
            <p:cNvGrpSpPr/>
            <p:nvPr/>
          </p:nvGrpSpPr>
          <p:grpSpPr>
            <a:xfrm>
              <a:off x="2948660" y="8431667"/>
              <a:ext cx="211911" cy="243786"/>
              <a:chOff x="4131601" y="2884249"/>
              <a:chExt cx="171830" cy="197676"/>
            </a:xfrm>
          </p:grpSpPr>
          <p:cxnSp>
            <p:nvCxnSpPr>
              <p:cNvPr id="119" name="Straight Connector 118">
                <a:extLst>
                  <a:ext uri="{FF2B5EF4-FFF2-40B4-BE49-F238E27FC236}">
                    <a16:creationId xmlns:a16="http://schemas.microsoft.com/office/drawing/2014/main" id="{CDC77064-6C88-44A2-9F31-FBED5ADDD087}"/>
                  </a:ext>
                </a:extLst>
              </p:cNvPr>
              <p:cNvCxnSpPr/>
              <p:nvPr/>
            </p:nvCxnSpPr>
            <p:spPr>
              <a:xfrm>
                <a:off x="4131601" y="2884250"/>
                <a:ext cx="165095" cy="197675"/>
              </a:xfrm>
              <a:prstGeom prst="line">
                <a:avLst/>
              </a:prstGeom>
              <a:ln w="762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>
                <a:extLst>
                  <a:ext uri="{FF2B5EF4-FFF2-40B4-BE49-F238E27FC236}">
                    <a16:creationId xmlns:a16="http://schemas.microsoft.com/office/drawing/2014/main" id="{F1DF4C53-3D85-4EF9-8274-1E3141EF9FE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138336" y="2884249"/>
                <a:ext cx="165095" cy="197675"/>
              </a:xfrm>
              <a:prstGeom prst="line">
                <a:avLst/>
              </a:prstGeom>
              <a:ln w="762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4054C9FE-37A4-423B-B989-713D1E7D3FA5}"/>
                </a:ext>
              </a:extLst>
            </p:cNvPr>
            <p:cNvGrpSpPr/>
            <p:nvPr/>
          </p:nvGrpSpPr>
          <p:grpSpPr>
            <a:xfrm>
              <a:off x="2827202" y="8823159"/>
              <a:ext cx="211911" cy="243786"/>
              <a:chOff x="4131601" y="2884249"/>
              <a:chExt cx="171830" cy="197676"/>
            </a:xfrm>
          </p:grpSpPr>
          <p:cxnSp>
            <p:nvCxnSpPr>
              <p:cNvPr id="117" name="Straight Connector 116">
                <a:extLst>
                  <a:ext uri="{FF2B5EF4-FFF2-40B4-BE49-F238E27FC236}">
                    <a16:creationId xmlns:a16="http://schemas.microsoft.com/office/drawing/2014/main" id="{A44F7E26-F8DF-4392-8601-381406F0079C}"/>
                  </a:ext>
                </a:extLst>
              </p:cNvPr>
              <p:cNvCxnSpPr/>
              <p:nvPr/>
            </p:nvCxnSpPr>
            <p:spPr>
              <a:xfrm>
                <a:off x="4131601" y="2884250"/>
                <a:ext cx="165095" cy="197675"/>
              </a:xfrm>
              <a:prstGeom prst="line">
                <a:avLst/>
              </a:prstGeom>
              <a:ln w="762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>
                <a:extLst>
                  <a:ext uri="{FF2B5EF4-FFF2-40B4-BE49-F238E27FC236}">
                    <a16:creationId xmlns:a16="http://schemas.microsoft.com/office/drawing/2014/main" id="{767FFF74-3DF1-43BD-85DB-DEE5EE458CD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138336" y="2884249"/>
                <a:ext cx="165095" cy="197675"/>
              </a:xfrm>
              <a:prstGeom prst="line">
                <a:avLst/>
              </a:prstGeom>
              <a:ln w="762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B1C3BAB9-0EB7-4BF3-9397-1ABC6A622623}"/>
                </a:ext>
              </a:extLst>
            </p:cNvPr>
            <p:cNvGrpSpPr/>
            <p:nvPr/>
          </p:nvGrpSpPr>
          <p:grpSpPr>
            <a:xfrm>
              <a:off x="3152265" y="8823159"/>
              <a:ext cx="211911" cy="243786"/>
              <a:chOff x="4131601" y="2884249"/>
              <a:chExt cx="171830" cy="197676"/>
            </a:xfrm>
          </p:grpSpPr>
          <p:cxnSp>
            <p:nvCxnSpPr>
              <p:cNvPr id="115" name="Straight Connector 114">
                <a:extLst>
                  <a:ext uri="{FF2B5EF4-FFF2-40B4-BE49-F238E27FC236}">
                    <a16:creationId xmlns:a16="http://schemas.microsoft.com/office/drawing/2014/main" id="{E7A735E2-90B6-4D6D-A926-B5B4694E9CDC}"/>
                  </a:ext>
                </a:extLst>
              </p:cNvPr>
              <p:cNvCxnSpPr/>
              <p:nvPr/>
            </p:nvCxnSpPr>
            <p:spPr>
              <a:xfrm>
                <a:off x="4131601" y="2884250"/>
                <a:ext cx="165095" cy="197675"/>
              </a:xfrm>
              <a:prstGeom prst="line">
                <a:avLst/>
              </a:prstGeom>
              <a:ln w="762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>
                <a:extLst>
                  <a:ext uri="{FF2B5EF4-FFF2-40B4-BE49-F238E27FC236}">
                    <a16:creationId xmlns:a16="http://schemas.microsoft.com/office/drawing/2014/main" id="{5AC85EAC-FF99-4B82-83EF-3B4F65C5297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138336" y="2884249"/>
                <a:ext cx="165095" cy="197675"/>
              </a:xfrm>
              <a:prstGeom prst="line">
                <a:avLst/>
              </a:prstGeom>
              <a:ln w="762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1" name="Isosceles Triangle 110">
              <a:extLst>
                <a:ext uri="{FF2B5EF4-FFF2-40B4-BE49-F238E27FC236}">
                  <a16:creationId xmlns:a16="http://schemas.microsoft.com/office/drawing/2014/main" id="{B6BCEA30-C119-4BBA-A13F-F76CF11AF3B8}"/>
                </a:ext>
              </a:extLst>
            </p:cNvPr>
            <p:cNvSpPr/>
            <p:nvPr/>
          </p:nvSpPr>
          <p:spPr>
            <a:xfrm>
              <a:off x="3304835" y="9951080"/>
              <a:ext cx="282791" cy="243785"/>
            </a:xfrm>
            <a:prstGeom prst="triangle">
              <a:avLst/>
            </a:prstGeom>
            <a:solidFill>
              <a:schemeClr val="bg1"/>
            </a:solidFill>
            <a:ln w="762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112" name="Isosceles Triangle 111">
              <a:extLst>
                <a:ext uri="{FF2B5EF4-FFF2-40B4-BE49-F238E27FC236}">
                  <a16:creationId xmlns:a16="http://schemas.microsoft.com/office/drawing/2014/main" id="{BBD33CFA-688F-498B-9A75-F9AE3C05FCC5}"/>
                </a:ext>
              </a:extLst>
            </p:cNvPr>
            <p:cNvSpPr/>
            <p:nvPr/>
          </p:nvSpPr>
          <p:spPr>
            <a:xfrm>
              <a:off x="3460620" y="10427169"/>
              <a:ext cx="282791" cy="243785"/>
            </a:xfrm>
            <a:prstGeom prst="triangle">
              <a:avLst/>
            </a:prstGeom>
            <a:solidFill>
              <a:schemeClr val="bg1"/>
            </a:solidFill>
            <a:ln w="762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113" name="Isosceles Triangle 112">
              <a:extLst>
                <a:ext uri="{FF2B5EF4-FFF2-40B4-BE49-F238E27FC236}">
                  <a16:creationId xmlns:a16="http://schemas.microsoft.com/office/drawing/2014/main" id="{88A85591-69F1-4304-A02D-02E47AF74528}"/>
                </a:ext>
              </a:extLst>
            </p:cNvPr>
            <p:cNvSpPr/>
            <p:nvPr/>
          </p:nvSpPr>
          <p:spPr>
            <a:xfrm>
              <a:off x="3997651" y="10376570"/>
              <a:ext cx="282791" cy="243785"/>
            </a:xfrm>
            <a:prstGeom prst="triangle">
              <a:avLst/>
            </a:prstGeom>
            <a:solidFill>
              <a:schemeClr val="bg1"/>
            </a:solidFill>
            <a:ln w="762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114" name="Isosceles Triangle 113">
              <a:extLst>
                <a:ext uri="{FF2B5EF4-FFF2-40B4-BE49-F238E27FC236}">
                  <a16:creationId xmlns:a16="http://schemas.microsoft.com/office/drawing/2014/main" id="{CF7C1D61-80D3-4040-84E7-13C70038D1E4}"/>
                </a:ext>
              </a:extLst>
            </p:cNvPr>
            <p:cNvSpPr/>
            <p:nvPr/>
          </p:nvSpPr>
          <p:spPr>
            <a:xfrm>
              <a:off x="3856255" y="9502254"/>
              <a:ext cx="282791" cy="243785"/>
            </a:xfrm>
            <a:prstGeom prst="triangle">
              <a:avLst/>
            </a:prstGeom>
            <a:solidFill>
              <a:schemeClr val="bg1"/>
            </a:solidFill>
            <a:ln w="762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7CB145CB-F891-469A-8984-D034C74895A1}"/>
              </a:ext>
            </a:extLst>
          </p:cNvPr>
          <p:cNvGrpSpPr/>
          <p:nvPr/>
        </p:nvGrpSpPr>
        <p:grpSpPr>
          <a:xfrm>
            <a:off x="8517551" y="1771022"/>
            <a:ext cx="3940723" cy="3278597"/>
            <a:chOff x="3410" y="8138079"/>
            <a:chExt cx="4955459" cy="4122836"/>
          </a:xfrm>
        </p:grpSpPr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EE719D82-7CA2-4CB9-A909-018C462552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83282" y="8240885"/>
              <a:ext cx="0" cy="402003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Arrow Connector 124">
              <a:extLst>
                <a:ext uri="{FF2B5EF4-FFF2-40B4-BE49-F238E27FC236}">
                  <a16:creationId xmlns:a16="http://schemas.microsoft.com/office/drawing/2014/main" id="{6733133D-40AF-4127-8B0F-F1610DF95EFF}"/>
                </a:ext>
              </a:extLst>
            </p:cNvPr>
            <p:cNvCxnSpPr>
              <a:cxnSpLocks/>
            </p:cNvCxnSpPr>
            <p:nvPr/>
          </p:nvCxnSpPr>
          <p:spPr>
            <a:xfrm>
              <a:off x="245472" y="10987284"/>
              <a:ext cx="4158488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D0CC5D5A-B722-4389-8CA0-AE8F83E1433D}"/>
                </a:ext>
              </a:extLst>
            </p:cNvPr>
            <p:cNvSpPr/>
            <p:nvPr/>
          </p:nvSpPr>
          <p:spPr>
            <a:xfrm>
              <a:off x="2163035" y="10246462"/>
              <a:ext cx="252000" cy="252000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7" name="TextBox 126">
                  <a:extLst>
                    <a:ext uri="{FF2B5EF4-FFF2-40B4-BE49-F238E27FC236}">
                      <a16:creationId xmlns:a16="http://schemas.microsoft.com/office/drawing/2014/main" id="{1897933D-3A45-4851-9ED0-4E8996BC6479}"/>
                    </a:ext>
                  </a:extLst>
                </p:cNvPr>
                <p:cNvSpPr txBox="1"/>
                <p:nvPr/>
              </p:nvSpPr>
              <p:spPr>
                <a:xfrm>
                  <a:off x="3602016" y="11072513"/>
                  <a:ext cx="1356853" cy="760593"/>
                </a:xfrm>
                <a:prstGeom prst="rect">
                  <a:avLst/>
                </a:prstGeom>
                <a:noFill/>
                <a:ln w="7620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fr-CA" sz="4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CA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fr-CA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p>
                      </m:oMath>
                    </m:oMathPara>
                  </a14:m>
                  <a:endParaRPr lang="fr-CA" sz="4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127" name="TextBox 126">
                  <a:extLst>
                    <a:ext uri="{FF2B5EF4-FFF2-40B4-BE49-F238E27FC236}">
                      <a16:creationId xmlns:a16="http://schemas.microsoft.com/office/drawing/2014/main" id="{1897933D-3A45-4851-9ED0-4E8996BC647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02016" y="11072513"/>
                  <a:ext cx="1356853" cy="760593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 w="76200">
                  <a:noFill/>
                </a:ln>
              </p:spPr>
              <p:txBody>
                <a:bodyPr/>
                <a:lstStyle/>
                <a:p>
                  <a:r>
                    <a:rPr lang="fr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8" name="TextBox 127">
                  <a:extLst>
                    <a:ext uri="{FF2B5EF4-FFF2-40B4-BE49-F238E27FC236}">
                      <a16:creationId xmlns:a16="http://schemas.microsoft.com/office/drawing/2014/main" id="{E104FE52-5760-4CD5-AF89-8E4093FE5DB0}"/>
                    </a:ext>
                  </a:extLst>
                </p:cNvPr>
                <p:cNvSpPr txBox="1"/>
                <p:nvPr/>
              </p:nvSpPr>
              <p:spPr>
                <a:xfrm>
                  <a:off x="3410" y="8138079"/>
                  <a:ext cx="1356853" cy="707886"/>
                </a:xfrm>
                <a:prstGeom prst="rect">
                  <a:avLst/>
                </a:prstGeom>
                <a:noFill/>
                <a:ln w="7620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CA" sz="4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fr-CA" sz="4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128" name="TextBox 127">
                  <a:extLst>
                    <a:ext uri="{FF2B5EF4-FFF2-40B4-BE49-F238E27FC236}">
                      <a16:creationId xmlns:a16="http://schemas.microsoft.com/office/drawing/2014/main" id="{E104FE52-5760-4CD5-AF89-8E4093FE5DB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10" y="8138079"/>
                  <a:ext cx="1356853" cy="707886"/>
                </a:xfrm>
                <a:prstGeom prst="rect">
                  <a:avLst/>
                </a:prstGeom>
                <a:blipFill>
                  <a:blip r:embed="rId10"/>
                  <a:stretch>
                    <a:fillRect b="-11957"/>
                  </a:stretch>
                </a:blipFill>
                <a:ln w="76200">
                  <a:noFill/>
                </a:ln>
              </p:spPr>
              <p:txBody>
                <a:bodyPr/>
                <a:lstStyle/>
                <a:p>
                  <a:r>
                    <a:rPr lang="fr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623224BD-0B2C-4EA1-8C0E-4609FB6A0C83}"/>
                </a:ext>
              </a:extLst>
            </p:cNvPr>
            <p:cNvSpPr/>
            <p:nvPr/>
          </p:nvSpPr>
          <p:spPr>
            <a:xfrm>
              <a:off x="1845742" y="9826097"/>
              <a:ext cx="252000" cy="252000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2ECE6431-EC24-4005-93A4-96ABA07F17B4}"/>
                </a:ext>
              </a:extLst>
            </p:cNvPr>
            <p:cNvSpPr/>
            <p:nvPr/>
          </p:nvSpPr>
          <p:spPr>
            <a:xfrm>
              <a:off x="1445110" y="9772035"/>
              <a:ext cx="252000" cy="252000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AC820DFD-568C-44F8-8CF1-AD91CEB87A4D}"/>
                </a:ext>
              </a:extLst>
            </p:cNvPr>
            <p:cNvSpPr/>
            <p:nvPr/>
          </p:nvSpPr>
          <p:spPr>
            <a:xfrm>
              <a:off x="1697110" y="9414126"/>
              <a:ext cx="252000" cy="252000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3B54BB82-E467-4315-A8FE-3F6FCE69531D}"/>
                </a:ext>
              </a:extLst>
            </p:cNvPr>
            <p:cNvGrpSpPr/>
            <p:nvPr/>
          </p:nvGrpSpPr>
          <p:grpSpPr>
            <a:xfrm>
              <a:off x="2623597" y="8431667"/>
              <a:ext cx="211911" cy="243786"/>
              <a:chOff x="4131601" y="2884249"/>
              <a:chExt cx="171830" cy="197676"/>
            </a:xfrm>
          </p:grpSpPr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86AF1C4A-265E-4636-98FC-EFD911BBB591}"/>
                  </a:ext>
                </a:extLst>
              </p:cNvPr>
              <p:cNvCxnSpPr/>
              <p:nvPr/>
            </p:nvCxnSpPr>
            <p:spPr>
              <a:xfrm>
                <a:off x="4131601" y="2884250"/>
                <a:ext cx="165095" cy="197675"/>
              </a:xfrm>
              <a:prstGeom prst="line">
                <a:avLst/>
              </a:prstGeom>
              <a:ln w="762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4736E83E-9992-4946-A39F-D426F9B2132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138336" y="2884249"/>
                <a:ext cx="165095" cy="197675"/>
              </a:xfrm>
              <a:prstGeom prst="line">
                <a:avLst/>
              </a:prstGeom>
              <a:ln w="762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5A44F39A-8DF4-4234-827B-5EE1C1C3C48B}"/>
                </a:ext>
              </a:extLst>
            </p:cNvPr>
            <p:cNvGrpSpPr/>
            <p:nvPr/>
          </p:nvGrpSpPr>
          <p:grpSpPr>
            <a:xfrm>
              <a:off x="2948660" y="8431667"/>
              <a:ext cx="211911" cy="243786"/>
              <a:chOff x="4131601" y="2884249"/>
              <a:chExt cx="171830" cy="197676"/>
            </a:xfrm>
          </p:grpSpPr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F9AA07C7-DB02-4017-8B99-DD19BE731374}"/>
                  </a:ext>
                </a:extLst>
              </p:cNvPr>
              <p:cNvCxnSpPr/>
              <p:nvPr/>
            </p:nvCxnSpPr>
            <p:spPr>
              <a:xfrm>
                <a:off x="4131601" y="2884250"/>
                <a:ext cx="165095" cy="197675"/>
              </a:xfrm>
              <a:prstGeom prst="line">
                <a:avLst/>
              </a:prstGeom>
              <a:ln w="762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F226477C-1A7E-4D7C-A169-080465ACF11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138336" y="2884249"/>
                <a:ext cx="165095" cy="197675"/>
              </a:xfrm>
              <a:prstGeom prst="line">
                <a:avLst/>
              </a:prstGeom>
              <a:ln w="762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37D21D48-FB50-4841-ADE0-C36889D6B223}"/>
                </a:ext>
              </a:extLst>
            </p:cNvPr>
            <p:cNvGrpSpPr/>
            <p:nvPr/>
          </p:nvGrpSpPr>
          <p:grpSpPr>
            <a:xfrm>
              <a:off x="2827202" y="8823159"/>
              <a:ext cx="211911" cy="243786"/>
              <a:chOff x="4131601" y="2884249"/>
              <a:chExt cx="171830" cy="197676"/>
            </a:xfrm>
          </p:grpSpPr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6C368CA5-5076-4BBF-897E-9CC79E281629}"/>
                  </a:ext>
                </a:extLst>
              </p:cNvPr>
              <p:cNvCxnSpPr/>
              <p:nvPr/>
            </p:nvCxnSpPr>
            <p:spPr>
              <a:xfrm>
                <a:off x="4131601" y="2884250"/>
                <a:ext cx="165095" cy="197675"/>
              </a:xfrm>
              <a:prstGeom prst="line">
                <a:avLst/>
              </a:prstGeom>
              <a:ln w="762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60E80B46-9C9F-4FF1-8F3C-6189BF8235A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138336" y="2884249"/>
                <a:ext cx="165095" cy="197675"/>
              </a:xfrm>
              <a:prstGeom prst="line">
                <a:avLst/>
              </a:prstGeom>
              <a:ln w="762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5" name="Group 134">
              <a:extLst>
                <a:ext uri="{FF2B5EF4-FFF2-40B4-BE49-F238E27FC236}">
                  <a16:creationId xmlns:a16="http://schemas.microsoft.com/office/drawing/2014/main" id="{16C030A0-E86E-4675-8A8C-10EBE924C16E}"/>
                </a:ext>
              </a:extLst>
            </p:cNvPr>
            <p:cNvGrpSpPr/>
            <p:nvPr/>
          </p:nvGrpSpPr>
          <p:grpSpPr>
            <a:xfrm>
              <a:off x="3152265" y="8823159"/>
              <a:ext cx="211911" cy="243786"/>
              <a:chOff x="4131601" y="2884249"/>
              <a:chExt cx="171830" cy="197676"/>
            </a:xfrm>
          </p:grpSpPr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B39874D7-3F66-4699-A949-D83BF4364C37}"/>
                  </a:ext>
                </a:extLst>
              </p:cNvPr>
              <p:cNvCxnSpPr/>
              <p:nvPr/>
            </p:nvCxnSpPr>
            <p:spPr>
              <a:xfrm>
                <a:off x="4131601" y="2884250"/>
                <a:ext cx="165095" cy="197675"/>
              </a:xfrm>
              <a:prstGeom prst="line">
                <a:avLst/>
              </a:prstGeom>
              <a:ln w="762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83D62FFA-39DF-46D6-8A7C-39E78F74BA5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138336" y="2884249"/>
                <a:ext cx="165095" cy="197675"/>
              </a:xfrm>
              <a:prstGeom prst="line">
                <a:avLst/>
              </a:prstGeom>
              <a:ln w="762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6" name="Isosceles Triangle 135">
              <a:extLst>
                <a:ext uri="{FF2B5EF4-FFF2-40B4-BE49-F238E27FC236}">
                  <a16:creationId xmlns:a16="http://schemas.microsoft.com/office/drawing/2014/main" id="{762B3022-2DA3-4339-8372-690F9F95D1F8}"/>
                </a:ext>
              </a:extLst>
            </p:cNvPr>
            <p:cNvSpPr/>
            <p:nvPr/>
          </p:nvSpPr>
          <p:spPr>
            <a:xfrm>
              <a:off x="3304835" y="9951080"/>
              <a:ext cx="282791" cy="243785"/>
            </a:xfrm>
            <a:prstGeom prst="triangle">
              <a:avLst/>
            </a:prstGeom>
            <a:solidFill>
              <a:schemeClr val="bg1"/>
            </a:solidFill>
            <a:ln w="762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137" name="Isosceles Triangle 136">
              <a:extLst>
                <a:ext uri="{FF2B5EF4-FFF2-40B4-BE49-F238E27FC236}">
                  <a16:creationId xmlns:a16="http://schemas.microsoft.com/office/drawing/2014/main" id="{2BBE83FF-3CA9-4C7E-9C9A-93AF70586CA3}"/>
                </a:ext>
              </a:extLst>
            </p:cNvPr>
            <p:cNvSpPr/>
            <p:nvPr/>
          </p:nvSpPr>
          <p:spPr>
            <a:xfrm>
              <a:off x="3460620" y="10427169"/>
              <a:ext cx="282791" cy="243785"/>
            </a:xfrm>
            <a:prstGeom prst="triangle">
              <a:avLst/>
            </a:prstGeom>
            <a:solidFill>
              <a:schemeClr val="bg1"/>
            </a:solidFill>
            <a:ln w="762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138" name="Isosceles Triangle 137">
              <a:extLst>
                <a:ext uri="{FF2B5EF4-FFF2-40B4-BE49-F238E27FC236}">
                  <a16:creationId xmlns:a16="http://schemas.microsoft.com/office/drawing/2014/main" id="{365E3640-7214-42CF-94C9-EC507B5A098E}"/>
                </a:ext>
              </a:extLst>
            </p:cNvPr>
            <p:cNvSpPr/>
            <p:nvPr/>
          </p:nvSpPr>
          <p:spPr>
            <a:xfrm>
              <a:off x="3997651" y="10376570"/>
              <a:ext cx="282791" cy="243785"/>
            </a:xfrm>
            <a:prstGeom prst="triangle">
              <a:avLst/>
            </a:prstGeom>
            <a:solidFill>
              <a:schemeClr val="bg1"/>
            </a:solidFill>
            <a:ln w="762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139" name="Isosceles Triangle 138">
              <a:extLst>
                <a:ext uri="{FF2B5EF4-FFF2-40B4-BE49-F238E27FC236}">
                  <a16:creationId xmlns:a16="http://schemas.microsoft.com/office/drawing/2014/main" id="{0C41219E-505F-4697-AB0C-2BD639A627C3}"/>
                </a:ext>
              </a:extLst>
            </p:cNvPr>
            <p:cNvSpPr/>
            <p:nvPr/>
          </p:nvSpPr>
          <p:spPr>
            <a:xfrm>
              <a:off x="3856255" y="9502254"/>
              <a:ext cx="282791" cy="243785"/>
            </a:xfrm>
            <a:prstGeom prst="triangle">
              <a:avLst/>
            </a:prstGeom>
            <a:solidFill>
              <a:schemeClr val="bg1"/>
            </a:solidFill>
            <a:ln w="762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</p:grp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5C14FEB2-4AA6-48CF-A639-A42E23819A8B}"/>
              </a:ext>
            </a:extLst>
          </p:cNvPr>
          <p:cNvCxnSpPr>
            <a:cxnSpLocks/>
          </p:cNvCxnSpPr>
          <p:nvPr/>
        </p:nvCxnSpPr>
        <p:spPr>
          <a:xfrm flipV="1">
            <a:off x="9673096" y="1745171"/>
            <a:ext cx="2725381" cy="2580747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60" name="TextBox 159">
                <a:extLst>
                  <a:ext uri="{FF2B5EF4-FFF2-40B4-BE49-F238E27FC236}">
                    <a16:creationId xmlns:a16="http://schemas.microsoft.com/office/drawing/2014/main" id="{53F1D106-98C7-49EE-AF2E-EF04FD3EEB86}"/>
                  </a:ext>
                </a:extLst>
              </p:cNvPr>
              <p:cNvSpPr txBox="1"/>
              <p:nvPr/>
            </p:nvSpPr>
            <p:spPr>
              <a:xfrm>
                <a:off x="426931" y="5309126"/>
                <a:ext cx="3627841" cy="1487971"/>
              </a:xfrm>
              <a:prstGeom prst="rect">
                <a:avLst/>
              </a:prstGeom>
              <a:noFill/>
              <a:ln w="762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𝑭𝒓𝒐𝒏𝒕𝒊</m:t>
                      </m:r>
                      <m:r>
                        <a:rPr lang="fr-CA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è</m:t>
                      </m:r>
                      <m:r>
                        <a:rPr lang="fr-CA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𝒓𝒆</m:t>
                      </m:r>
                      <m:r>
                        <a:rPr lang="fr-CA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CA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fr-CA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fr-CA" sz="4000" b="1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CA" sz="4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fr-CA" sz="4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CA" sz="4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</m:acc>
                        </m:e>
                        <m:sub>
                          <m:r>
                            <a:rPr lang="fr-CA" sz="4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  <m:sup>
                          <m:r>
                            <a:rPr lang="fr-CA" sz="4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CA" sz="4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fr-CA" sz="4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fr-CA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fr-CA" sz="4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fr-CA" sz="4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CA" sz="4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</m:acc>
                        </m:e>
                        <m:sub>
                          <m:r>
                            <a:rPr lang="fr-CA" sz="4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fr-CA" sz="4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CA" sz="4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fr-CA" sz="4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sSup>
                        <m:sSupPr>
                          <m:ctrlPr>
                            <a:rPr lang="fr-CA" sz="4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CA" sz="4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fr-CA" sz="4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CA" sz="4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fr-CA" sz="4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fr-CA" sz="4000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60" name="TextBox 159">
                <a:extLst>
                  <a:ext uri="{FF2B5EF4-FFF2-40B4-BE49-F238E27FC236}">
                    <a16:creationId xmlns:a16="http://schemas.microsoft.com/office/drawing/2014/main" id="{53F1D106-98C7-49EE-AF2E-EF04FD3EEB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931" y="5309126"/>
                <a:ext cx="3627841" cy="148797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76200">
                <a:noFill/>
              </a:ln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DD064B3B-908D-4BBB-B1FE-C4731E60F904}"/>
                  </a:ext>
                </a:extLst>
              </p:cNvPr>
              <p:cNvSpPr txBox="1"/>
              <p:nvPr/>
            </p:nvSpPr>
            <p:spPr>
              <a:xfrm>
                <a:off x="4545444" y="5329322"/>
                <a:ext cx="3627841" cy="1487971"/>
              </a:xfrm>
              <a:prstGeom prst="rect">
                <a:avLst/>
              </a:prstGeom>
              <a:noFill/>
              <a:ln w="762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𝑭𝒓𝒐𝒏𝒕𝒊</m:t>
                      </m:r>
                      <m:r>
                        <a:rPr lang="fr-CA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è</m:t>
                      </m:r>
                      <m:r>
                        <a:rPr lang="fr-CA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𝒓𝒆</m:t>
                      </m:r>
                      <m:r>
                        <a:rPr lang="fr-CA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CA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fr-CA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fr-CA" sz="4000" b="1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CA" sz="4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fr-CA" sz="4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CA" sz="4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</m:acc>
                        </m:e>
                        <m:sub>
                          <m:r>
                            <a:rPr lang="fr-CA" sz="4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  <m:sup>
                          <m:r>
                            <a:rPr lang="fr-CA" sz="4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CA" sz="4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fr-CA" sz="4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fr-CA" sz="40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fr-CA" sz="4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fr-CA" sz="4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CA" sz="4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</m:acc>
                        </m:e>
                        <m:sub>
                          <m:r>
                            <a:rPr lang="fr-CA" sz="4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fr-CA" sz="4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CA" sz="4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fr-CA" sz="4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sSup>
                        <m:sSupPr>
                          <m:ctrlPr>
                            <a:rPr lang="fr-CA" sz="4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CA" sz="4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fr-CA" sz="4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CA" sz="4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fr-CA" sz="4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fr-CA" sz="4000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DD064B3B-908D-4BBB-B1FE-C4731E60F9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5444" y="5329322"/>
                <a:ext cx="3627841" cy="148797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 w="76200">
                <a:noFill/>
              </a:ln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2" name="TextBox 161">
                <a:extLst>
                  <a:ext uri="{FF2B5EF4-FFF2-40B4-BE49-F238E27FC236}">
                    <a16:creationId xmlns:a16="http://schemas.microsoft.com/office/drawing/2014/main" id="{A418D1F7-9998-49FD-8F7B-11BA9D292B03}"/>
                  </a:ext>
                </a:extLst>
              </p:cNvPr>
              <p:cNvSpPr txBox="1"/>
              <p:nvPr/>
            </p:nvSpPr>
            <p:spPr>
              <a:xfrm>
                <a:off x="8710046" y="5276679"/>
                <a:ext cx="3447934" cy="1487971"/>
              </a:xfrm>
              <a:prstGeom prst="rect">
                <a:avLst/>
              </a:prstGeom>
              <a:noFill/>
              <a:ln w="762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𝑭𝒓𝒐𝒏𝒕𝒊</m:t>
                      </m:r>
                      <m:r>
                        <a:rPr lang="fr-CA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è</m:t>
                      </m:r>
                      <m:r>
                        <a:rPr lang="fr-CA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𝒓𝒆</m:t>
                      </m:r>
                      <m:r>
                        <a:rPr lang="fr-CA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CA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fr-CA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fr-CA" sz="4000" b="1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CA" sz="4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fr-CA" sz="4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CA" sz="4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</m:acc>
                        </m:e>
                        <m:sub>
                          <m:r>
                            <a:rPr lang="fr-CA" sz="4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  <m:sup>
                          <m:r>
                            <a:rPr lang="fr-CA" sz="4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CA" sz="4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fr-CA" sz="4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fr-CA" sz="40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fr-CA" sz="4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fr-CA" sz="4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CA" sz="4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</m:acc>
                        </m:e>
                        <m:sub>
                          <m:r>
                            <a:rPr lang="fr-CA" sz="4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fr-CA" sz="4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CA" sz="4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fr-CA" sz="4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sSup>
                        <m:sSupPr>
                          <m:ctrlPr>
                            <a:rPr lang="fr-CA" sz="4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CA" sz="4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fr-CA" sz="4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CA" sz="4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fr-CA" sz="4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fr-CA" sz="4000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62" name="TextBox 161">
                <a:extLst>
                  <a:ext uri="{FF2B5EF4-FFF2-40B4-BE49-F238E27FC236}">
                    <a16:creationId xmlns:a16="http://schemas.microsoft.com/office/drawing/2014/main" id="{A418D1F7-9998-49FD-8F7B-11BA9D292B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0046" y="5276679"/>
                <a:ext cx="3447934" cy="1487971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 w="76200">
                <a:noFill/>
              </a:ln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8" name="TextBox 187">
            <a:extLst>
              <a:ext uri="{FF2B5EF4-FFF2-40B4-BE49-F238E27FC236}">
                <a16:creationId xmlns:a16="http://schemas.microsoft.com/office/drawing/2014/main" id="{00F880C0-EA94-44B3-B961-799A717E6554}"/>
              </a:ext>
            </a:extLst>
          </p:cNvPr>
          <p:cNvSpPr txBox="1"/>
          <p:nvPr/>
        </p:nvSpPr>
        <p:spPr>
          <a:xfrm>
            <a:off x="4" y="7289537"/>
            <a:ext cx="12191996" cy="3785652"/>
          </a:xfrm>
          <a:prstGeom prst="rect">
            <a:avLst/>
          </a:prstGeom>
          <a:noFill/>
          <a:ln w="76200">
            <a:noFill/>
          </a:ln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§"/>
            </a:pPr>
            <a:r>
              <a:rPr lang="fr-CA" sz="4000" dirty="0"/>
              <a:t>Pour classer un nouvel exemplaire…:</a:t>
            </a:r>
          </a:p>
          <a:p>
            <a:pPr marL="1485900" lvl="2" indent="-571500">
              <a:buFont typeface="Wingdings" panose="05000000000000000000" pitchFamily="2" charset="2"/>
              <a:buChar char="Ø"/>
            </a:pPr>
            <a:r>
              <a:rPr lang="fr-CA" sz="4000" dirty="0"/>
              <a:t>On calcule la Classe choisie pour chaque </a:t>
            </a:r>
            <a:br>
              <a:rPr lang="fr-CA" sz="4000" dirty="0"/>
            </a:br>
            <a:r>
              <a:rPr lang="fr-CA" sz="4000" dirty="0"/>
              <a:t>classifieur binaire.</a:t>
            </a:r>
          </a:p>
          <a:p>
            <a:pPr marL="1485900" lvl="2" indent="-571500">
              <a:buFont typeface="Wingdings" panose="05000000000000000000" pitchFamily="2" charset="2"/>
              <a:buChar char="Ø"/>
            </a:pPr>
            <a:r>
              <a:rPr lang="fr-CA" sz="4000" dirty="0"/>
              <a:t>On additionne le nombre de votes pour chaque classe.</a:t>
            </a:r>
          </a:p>
          <a:p>
            <a:pPr marL="1485900" lvl="2" indent="-571500">
              <a:buFont typeface="Wingdings" panose="05000000000000000000" pitchFamily="2" charset="2"/>
              <a:buChar char="Ø"/>
            </a:pPr>
            <a:r>
              <a:rPr lang="fr-CA" sz="4000" dirty="0"/>
              <a:t>La classe ayant le plus de votes l’emporte.</a:t>
            </a:r>
            <a:endParaRPr lang="fr-CA" sz="3600" dirty="0"/>
          </a:p>
        </p:txBody>
      </p:sp>
      <p:cxnSp>
        <p:nvCxnSpPr>
          <p:cNvPr id="248" name="Straight Connector 247">
            <a:extLst>
              <a:ext uri="{FF2B5EF4-FFF2-40B4-BE49-F238E27FC236}">
                <a16:creationId xmlns:a16="http://schemas.microsoft.com/office/drawing/2014/main" id="{8D294065-73DF-446A-947C-C3A2D6D718B4}"/>
              </a:ext>
            </a:extLst>
          </p:cNvPr>
          <p:cNvCxnSpPr>
            <a:cxnSpLocks/>
          </p:cNvCxnSpPr>
          <p:nvPr/>
        </p:nvCxnSpPr>
        <p:spPr>
          <a:xfrm flipH="1" flipV="1">
            <a:off x="1031312" y="1771022"/>
            <a:ext cx="1724124" cy="2977476"/>
          </a:xfrm>
          <a:prstGeom prst="line">
            <a:avLst/>
          </a:prstGeom>
          <a:ln w="571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Straight Connector 259">
            <a:extLst>
              <a:ext uri="{FF2B5EF4-FFF2-40B4-BE49-F238E27FC236}">
                <a16:creationId xmlns:a16="http://schemas.microsoft.com/office/drawing/2014/main" id="{154980F6-511A-4B3C-9FB4-19599F384BAB}"/>
              </a:ext>
            </a:extLst>
          </p:cNvPr>
          <p:cNvCxnSpPr>
            <a:cxnSpLocks/>
          </p:cNvCxnSpPr>
          <p:nvPr/>
        </p:nvCxnSpPr>
        <p:spPr>
          <a:xfrm flipH="1" flipV="1">
            <a:off x="1793863" y="1126422"/>
            <a:ext cx="1780595" cy="2963336"/>
          </a:xfrm>
          <a:prstGeom prst="line">
            <a:avLst/>
          </a:prstGeom>
          <a:ln w="57150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Straight Connector 269">
            <a:extLst>
              <a:ext uri="{FF2B5EF4-FFF2-40B4-BE49-F238E27FC236}">
                <a16:creationId xmlns:a16="http://schemas.microsoft.com/office/drawing/2014/main" id="{B9E27451-971D-4B95-948D-6BC49D9B2CB3}"/>
              </a:ext>
            </a:extLst>
          </p:cNvPr>
          <p:cNvCxnSpPr>
            <a:cxnSpLocks/>
          </p:cNvCxnSpPr>
          <p:nvPr/>
        </p:nvCxnSpPr>
        <p:spPr>
          <a:xfrm flipH="1" flipV="1">
            <a:off x="5357721" y="1438898"/>
            <a:ext cx="1277634" cy="3023953"/>
          </a:xfrm>
          <a:prstGeom prst="line">
            <a:avLst/>
          </a:prstGeom>
          <a:ln w="571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Straight Connector 271">
            <a:extLst>
              <a:ext uri="{FF2B5EF4-FFF2-40B4-BE49-F238E27FC236}">
                <a16:creationId xmlns:a16="http://schemas.microsoft.com/office/drawing/2014/main" id="{5C32CCE6-8B7C-4BAF-A4A1-10C12A35F3CA}"/>
              </a:ext>
            </a:extLst>
          </p:cNvPr>
          <p:cNvCxnSpPr>
            <a:cxnSpLocks/>
          </p:cNvCxnSpPr>
          <p:nvPr/>
        </p:nvCxnSpPr>
        <p:spPr>
          <a:xfrm flipV="1">
            <a:off x="10422386" y="2395451"/>
            <a:ext cx="1860230" cy="1741710"/>
          </a:xfrm>
          <a:prstGeom prst="line">
            <a:avLst/>
          </a:prstGeom>
          <a:ln w="57150"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Connector 275">
            <a:extLst>
              <a:ext uri="{FF2B5EF4-FFF2-40B4-BE49-F238E27FC236}">
                <a16:creationId xmlns:a16="http://schemas.microsoft.com/office/drawing/2014/main" id="{594C1287-1DAB-48ED-AD9A-4123455D825E}"/>
              </a:ext>
            </a:extLst>
          </p:cNvPr>
          <p:cNvCxnSpPr>
            <a:cxnSpLocks/>
          </p:cNvCxnSpPr>
          <p:nvPr/>
        </p:nvCxnSpPr>
        <p:spPr>
          <a:xfrm flipV="1">
            <a:off x="9705399" y="1977438"/>
            <a:ext cx="1860230" cy="1741710"/>
          </a:xfrm>
          <a:prstGeom prst="line">
            <a:avLst/>
          </a:prstGeom>
          <a:ln w="57150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Straight Connector 287">
            <a:extLst>
              <a:ext uri="{FF2B5EF4-FFF2-40B4-BE49-F238E27FC236}">
                <a16:creationId xmlns:a16="http://schemas.microsoft.com/office/drawing/2014/main" id="{2DB3A314-0CBB-4D23-8303-22ADF6C444B6}"/>
              </a:ext>
            </a:extLst>
          </p:cNvPr>
          <p:cNvCxnSpPr>
            <a:cxnSpLocks/>
          </p:cNvCxnSpPr>
          <p:nvPr/>
        </p:nvCxnSpPr>
        <p:spPr>
          <a:xfrm flipH="1" flipV="1">
            <a:off x="6176801" y="1114981"/>
            <a:ext cx="1277634" cy="3023953"/>
          </a:xfrm>
          <a:prstGeom prst="line">
            <a:avLst/>
          </a:prstGeom>
          <a:ln w="57150"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24396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0" y="-707887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b="1" dirty="0"/>
              <a:t>1. MACHINES À VECTEURS DE SUPPORT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E6B5873-081D-4DC7-8B0F-202256DDFDB0}"/>
                  </a:ext>
                </a:extLst>
              </p:cNvPr>
              <p:cNvSpPr txBox="1"/>
              <p:nvPr/>
            </p:nvSpPr>
            <p:spPr>
              <a:xfrm>
                <a:off x="0" y="-1"/>
                <a:ext cx="12192000" cy="10582384"/>
              </a:xfrm>
              <a:prstGeom prst="rect">
                <a:avLst/>
              </a:prstGeom>
              <a:noFill/>
              <a:ln w="76200"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CA" sz="4000" dirty="0"/>
                  <a:t>Les points qui apparaissent directement sur les droites en pointillés sont appelés « </a:t>
                </a:r>
                <a:r>
                  <a:rPr lang="fr-CA" sz="4000" b="1" dirty="0"/>
                  <a:t>vecteurs de support</a:t>
                </a:r>
                <a:r>
                  <a:rPr lang="fr-CA" sz="4000" dirty="0"/>
                  <a:t> ».</a:t>
                </a:r>
              </a:p>
              <a:p>
                <a:endParaRPr lang="fr-CA" sz="4000" dirty="0"/>
              </a:p>
              <a:p>
                <a:r>
                  <a:rPr lang="fr-CA" sz="4000" dirty="0"/>
                  <a:t>La droite qui correspond à la frontière au centre correspond à la médiane des deux droites pointillées;</a:t>
                </a:r>
              </a:p>
              <a:p>
                <a:endParaRPr lang="fr-CA" sz="4000" dirty="0"/>
              </a:p>
              <a:p>
                <a:pPr marL="1485900" lvl="2" indent="-571500">
                  <a:buFont typeface="Wingdings" panose="05000000000000000000" pitchFamily="2" charset="2"/>
                  <a:buChar char="Ø"/>
                </a:pPr>
                <a:r>
                  <a:rPr lang="fr-CA" sz="4000" dirty="0"/>
                  <a:t>Cette droite a pour équation: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CA" sz="4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4000" b="1" i="1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fr-CA" sz="4000" b="1" i="1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fr-CA" sz="4000" b="1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CA" sz="4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4000" b="1" i="1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fr-CA" sz="40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sSup>
                        <m:sSupPr>
                          <m:ctrlPr>
                            <a:rPr lang="fr-CA" sz="40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CA" sz="40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fr-CA" sz="4000" b="1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CA" sz="4000" b="1" i="1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fr-CA" sz="4000" b="1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fr-CA" sz="4000" b="1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CA" sz="4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4000" b="1" i="1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fr-CA" sz="4000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sSup>
                        <m:sSupPr>
                          <m:ctrlPr>
                            <a:rPr lang="fr-CA" sz="40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CA" sz="40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fr-CA" sz="4000" b="1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CA" sz="4000" b="1" i="1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fr-CA" sz="4000" b="1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fr-CA" sz="4000" b="1" i="1">
                          <a:latin typeface="Cambria Math" panose="02040503050406030204" pitchFamily="18" charset="0"/>
                        </a:rPr>
                        <m:t>+…</m:t>
                      </m:r>
                      <m:r>
                        <a:rPr lang="fr-CA" sz="4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fr-CA" sz="4000" b="1" i="1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fr-CA" sz="4000" dirty="0"/>
              </a:p>
              <a:p>
                <a:endParaRPr lang="fr-CA" sz="4000" dirty="0"/>
              </a:p>
              <a:p>
                <a:r>
                  <a:rPr lang="fr-CA" sz="4000" dirty="0"/>
                  <a:t>La distance entre la frontière centrale et le point positif le plus proche est appelé « d</a:t>
                </a:r>
                <a:r>
                  <a:rPr lang="fr-CA" sz="4000" baseline="30000" dirty="0"/>
                  <a:t>+</a:t>
                </a:r>
                <a:r>
                  <a:rPr lang="fr-CA" sz="4000" dirty="0"/>
                  <a:t> ».</a:t>
                </a:r>
              </a:p>
              <a:p>
                <a:endParaRPr lang="fr-CA" sz="4000" dirty="0"/>
              </a:p>
              <a:p>
                <a:r>
                  <a:rPr lang="fr-CA" sz="4000" dirty="0"/>
                  <a:t>La distance entre la frontière centrale et le point négatif le plus proche est appelé « d</a:t>
                </a:r>
                <a:r>
                  <a:rPr lang="fr-CA" sz="4000" baseline="30000" dirty="0"/>
                  <a:t>-</a:t>
                </a:r>
                <a:r>
                  <a:rPr lang="fr-CA" sz="4000" dirty="0"/>
                  <a:t> ».</a:t>
                </a:r>
              </a:p>
              <a:p>
                <a:endParaRPr lang="fr-CA" sz="4000" dirty="0"/>
              </a:p>
              <a:p>
                <a:r>
                  <a:rPr lang="fr-CA" sz="4000" dirty="0"/>
                  <a:t>La largeur totale correspondant à « d</a:t>
                </a:r>
                <a:r>
                  <a:rPr lang="fr-CA" sz="4000" baseline="30000" dirty="0"/>
                  <a:t>+</a:t>
                </a:r>
                <a:r>
                  <a:rPr lang="fr-CA" sz="4000" dirty="0"/>
                  <a:t> + d</a:t>
                </a:r>
                <a:r>
                  <a:rPr lang="fr-CA" sz="4000" baseline="30000" dirty="0"/>
                  <a:t>-</a:t>
                </a:r>
                <a:r>
                  <a:rPr lang="fr-CA" sz="4000" dirty="0"/>
                  <a:t> » est appelée </a:t>
                </a:r>
                <a:br>
                  <a:rPr lang="fr-CA" sz="4000" dirty="0"/>
                </a:br>
                <a:r>
                  <a:rPr lang="fr-CA" sz="4000" dirty="0"/>
                  <a:t>la « </a:t>
                </a:r>
                <a:r>
                  <a:rPr lang="fr-CA" sz="4000" b="1" dirty="0"/>
                  <a:t>marge</a:t>
                </a:r>
                <a:r>
                  <a:rPr lang="fr-CA" sz="4000" dirty="0"/>
                  <a:t> » (notée « d »).</a:t>
                </a: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E6B5873-081D-4DC7-8B0F-202256DDFD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-1"/>
                <a:ext cx="12192000" cy="10582384"/>
              </a:xfrm>
              <a:prstGeom prst="rect">
                <a:avLst/>
              </a:prstGeom>
              <a:blipFill>
                <a:blip r:embed="rId3"/>
                <a:stretch>
                  <a:fillRect l="-1750" t="-1037" r="-2150" b="-1498"/>
                </a:stretch>
              </a:blipFill>
              <a:ln w="76200">
                <a:noFill/>
              </a:ln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051878C1-A3AF-4DEB-92AA-4812C940BDB0}"/>
              </a:ext>
            </a:extLst>
          </p:cNvPr>
          <p:cNvCxnSpPr>
            <a:cxnSpLocks/>
          </p:cNvCxnSpPr>
          <p:nvPr/>
        </p:nvCxnSpPr>
        <p:spPr>
          <a:xfrm flipV="1">
            <a:off x="2611101" y="11969662"/>
            <a:ext cx="0" cy="402003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B7008BE9-E962-45B2-BBE4-CBCE67285930}"/>
              </a:ext>
            </a:extLst>
          </p:cNvPr>
          <p:cNvCxnSpPr>
            <a:cxnSpLocks/>
          </p:cNvCxnSpPr>
          <p:nvPr/>
        </p:nvCxnSpPr>
        <p:spPr>
          <a:xfrm>
            <a:off x="1673291" y="14716061"/>
            <a:ext cx="4158488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Oval 49">
            <a:extLst>
              <a:ext uri="{FF2B5EF4-FFF2-40B4-BE49-F238E27FC236}">
                <a16:creationId xmlns:a16="http://schemas.microsoft.com/office/drawing/2014/main" id="{F646153C-8DEA-47B5-A7FF-9F72DB643A37}"/>
              </a:ext>
            </a:extLst>
          </p:cNvPr>
          <p:cNvSpPr/>
          <p:nvPr/>
        </p:nvSpPr>
        <p:spPr>
          <a:xfrm>
            <a:off x="2889439" y="13251919"/>
            <a:ext cx="252000" cy="252000"/>
          </a:xfrm>
          <a:prstGeom prst="ellipse">
            <a:avLst/>
          </a:prstGeom>
          <a:solidFill>
            <a:schemeClr val="bg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4E0E6640-E400-46E2-A80A-21EBA1E1CFFB}"/>
                  </a:ext>
                </a:extLst>
              </p:cNvPr>
              <p:cNvSpPr txBox="1"/>
              <p:nvPr/>
            </p:nvSpPr>
            <p:spPr>
              <a:xfrm>
                <a:off x="5029835" y="14801290"/>
                <a:ext cx="1356853" cy="760593"/>
              </a:xfrm>
              <a:prstGeom prst="rect">
                <a:avLst/>
              </a:prstGeom>
              <a:noFill/>
              <a:ln w="762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CA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CA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fr-CA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</m:oMath>
                  </m:oMathPara>
                </a14:m>
                <a:endParaRPr lang="fr-CA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4E0E6640-E400-46E2-A80A-21EBA1E1CF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835" y="14801290"/>
                <a:ext cx="1356853" cy="76059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76200">
                <a:noFill/>
              </a:ln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6AF3E991-8B76-4B0E-BD38-CD060F9A912B}"/>
                  </a:ext>
                </a:extLst>
              </p:cNvPr>
              <p:cNvSpPr txBox="1"/>
              <p:nvPr/>
            </p:nvSpPr>
            <p:spPr>
              <a:xfrm>
                <a:off x="1431229" y="11866856"/>
                <a:ext cx="1356853" cy="733534"/>
              </a:xfrm>
              <a:prstGeom prst="rect">
                <a:avLst/>
              </a:prstGeom>
              <a:noFill/>
              <a:ln w="762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CA" sz="4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fr-CA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6AF3E991-8B76-4B0E-BD38-CD060F9A91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1229" y="11866856"/>
                <a:ext cx="1356853" cy="73353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76200">
                <a:noFill/>
              </a:ln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Oval 53">
            <a:extLst>
              <a:ext uri="{FF2B5EF4-FFF2-40B4-BE49-F238E27FC236}">
                <a16:creationId xmlns:a16="http://schemas.microsoft.com/office/drawing/2014/main" id="{83FBD8F3-44D4-481B-A7E4-CB3397E79958}"/>
              </a:ext>
            </a:extLst>
          </p:cNvPr>
          <p:cNvSpPr/>
          <p:nvPr/>
        </p:nvSpPr>
        <p:spPr>
          <a:xfrm>
            <a:off x="3543481" y="14197211"/>
            <a:ext cx="252000" cy="252000"/>
          </a:xfrm>
          <a:prstGeom prst="ellipse">
            <a:avLst/>
          </a:prstGeom>
          <a:solidFill>
            <a:schemeClr val="bg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4DFF62C1-6362-4903-A397-134322B41A11}"/>
              </a:ext>
            </a:extLst>
          </p:cNvPr>
          <p:cNvSpPr/>
          <p:nvPr/>
        </p:nvSpPr>
        <p:spPr>
          <a:xfrm>
            <a:off x="3043083" y="13799327"/>
            <a:ext cx="252000" cy="252000"/>
          </a:xfrm>
          <a:prstGeom prst="ellipse">
            <a:avLst/>
          </a:prstGeom>
          <a:solidFill>
            <a:schemeClr val="bg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D09181A1-38C8-4ACD-9710-8FFBE9DA05D4}"/>
              </a:ext>
            </a:extLst>
          </p:cNvPr>
          <p:cNvSpPr/>
          <p:nvPr/>
        </p:nvSpPr>
        <p:spPr>
          <a:xfrm>
            <a:off x="2744389" y="14105052"/>
            <a:ext cx="252000" cy="252000"/>
          </a:xfrm>
          <a:prstGeom prst="ellipse">
            <a:avLst/>
          </a:prstGeom>
          <a:solidFill>
            <a:schemeClr val="bg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2EC456FD-BD5C-4AF4-84CA-0F0D5AD0F6A0}"/>
              </a:ext>
            </a:extLst>
          </p:cNvPr>
          <p:cNvGrpSpPr/>
          <p:nvPr/>
        </p:nvGrpSpPr>
        <p:grpSpPr>
          <a:xfrm>
            <a:off x="3809763" y="12506087"/>
            <a:ext cx="211911" cy="243786"/>
            <a:chOff x="4131601" y="2884249"/>
            <a:chExt cx="171830" cy="197676"/>
          </a:xfrm>
        </p:grpSpPr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97DC83EF-42FD-45E5-88C7-3357D356B72F}"/>
                </a:ext>
              </a:extLst>
            </p:cNvPr>
            <p:cNvCxnSpPr/>
            <p:nvPr/>
          </p:nvCxnSpPr>
          <p:spPr>
            <a:xfrm>
              <a:off x="4131601" y="2884250"/>
              <a:ext cx="165095" cy="197675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1A59613B-6A03-4D18-8DDA-1768F95E15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38336" y="2884249"/>
              <a:ext cx="165095" cy="197675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DDF1B599-9A31-4E34-BC03-0A1165B4AE3B}"/>
              </a:ext>
            </a:extLst>
          </p:cNvPr>
          <p:cNvGrpSpPr/>
          <p:nvPr/>
        </p:nvGrpSpPr>
        <p:grpSpPr>
          <a:xfrm>
            <a:off x="4111289" y="13418226"/>
            <a:ext cx="211911" cy="243786"/>
            <a:chOff x="4131601" y="2884249"/>
            <a:chExt cx="171830" cy="197676"/>
          </a:xfrm>
        </p:grpSpPr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B95838D3-7BCD-440A-94F8-48F43CB03183}"/>
                </a:ext>
              </a:extLst>
            </p:cNvPr>
            <p:cNvCxnSpPr/>
            <p:nvPr/>
          </p:nvCxnSpPr>
          <p:spPr>
            <a:xfrm>
              <a:off x="4131601" y="2884250"/>
              <a:ext cx="165095" cy="197675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3A65FBEB-ED3D-4A09-8949-278F0CF7F3C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38336" y="2884249"/>
              <a:ext cx="165095" cy="197675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EB18C0CB-A7F0-406E-8D8F-FB37D3465553}"/>
              </a:ext>
            </a:extLst>
          </p:cNvPr>
          <p:cNvGrpSpPr/>
          <p:nvPr/>
        </p:nvGrpSpPr>
        <p:grpSpPr>
          <a:xfrm>
            <a:off x="4386831" y="12877088"/>
            <a:ext cx="211911" cy="243786"/>
            <a:chOff x="4131601" y="2884249"/>
            <a:chExt cx="171830" cy="197676"/>
          </a:xfrm>
        </p:grpSpPr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C468EB6C-A576-4D57-A78B-95E6B9BDCD4B}"/>
                </a:ext>
              </a:extLst>
            </p:cNvPr>
            <p:cNvCxnSpPr/>
            <p:nvPr/>
          </p:nvCxnSpPr>
          <p:spPr>
            <a:xfrm>
              <a:off x="4131601" y="2884250"/>
              <a:ext cx="165095" cy="197675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5D6BC7C5-6189-45A0-A2AD-3B8A97B1F44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38336" y="2884249"/>
              <a:ext cx="165095" cy="197675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5590E46A-F081-4389-B381-9CED60C7F93B}"/>
              </a:ext>
            </a:extLst>
          </p:cNvPr>
          <p:cNvGrpSpPr/>
          <p:nvPr/>
        </p:nvGrpSpPr>
        <p:grpSpPr>
          <a:xfrm>
            <a:off x="4666032" y="13602134"/>
            <a:ext cx="211911" cy="243786"/>
            <a:chOff x="4131601" y="2884249"/>
            <a:chExt cx="171830" cy="197676"/>
          </a:xfrm>
        </p:grpSpPr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A220B174-8498-4CCF-805E-CA412B182449}"/>
                </a:ext>
              </a:extLst>
            </p:cNvPr>
            <p:cNvCxnSpPr/>
            <p:nvPr/>
          </p:nvCxnSpPr>
          <p:spPr>
            <a:xfrm>
              <a:off x="4131601" y="2884250"/>
              <a:ext cx="165095" cy="197675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48A5A5EC-6585-4EBA-9DF6-10E6A73C07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38336" y="2884249"/>
              <a:ext cx="165095" cy="197675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0C9355ED-F18F-4F86-AC07-3D1972A2133A}"/>
              </a:ext>
            </a:extLst>
          </p:cNvPr>
          <p:cNvCxnSpPr>
            <a:cxnSpLocks/>
          </p:cNvCxnSpPr>
          <p:nvPr/>
        </p:nvCxnSpPr>
        <p:spPr>
          <a:xfrm flipH="1" flipV="1">
            <a:off x="2788057" y="12253936"/>
            <a:ext cx="1908615" cy="2815782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6DED52DB-90DE-48D2-9168-4A199F025C17}"/>
              </a:ext>
            </a:extLst>
          </p:cNvPr>
          <p:cNvCxnSpPr>
            <a:cxnSpLocks/>
          </p:cNvCxnSpPr>
          <p:nvPr/>
        </p:nvCxnSpPr>
        <p:spPr>
          <a:xfrm flipH="1">
            <a:off x="3860856" y="13544357"/>
            <a:ext cx="350532" cy="247075"/>
          </a:xfrm>
          <a:prstGeom prst="line">
            <a:avLst/>
          </a:prstGeom>
          <a:ln w="38100">
            <a:solidFill>
              <a:srgbClr val="00B0F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FF1B3FE6-B7A4-4FBB-B784-285B3C695990}"/>
              </a:ext>
            </a:extLst>
          </p:cNvPr>
          <p:cNvCxnSpPr>
            <a:cxnSpLocks/>
          </p:cNvCxnSpPr>
          <p:nvPr/>
        </p:nvCxnSpPr>
        <p:spPr>
          <a:xfrm flipH="1">
            <a:off x="2996389" y="13142780"/>
            <a:ext cx="350532" cy="247075"/>
          </a:xfrm>
          <a:prstGeom prst="line">
            <a:avLst/>
          </a:prstGeom>
          <a:ln w="381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3BB05E52-93E3-45C2-ACC4-7C4CCA5ACB1B}"/>
              </a:ext>
            </a:extLst>
          </p:cNvPr>
          <p:cNvCxnSpPr>
            <a:cxnSpLocks/>
          </p:cNvCxnSpPr>
          <p:nvPr/>
        </p:nvCxnSpPr>
        <p:spPr>
          <a:xfrm flipH="1" flipV="1">
            <a:off x="3191917" y="12055816"/>
            <a:ext cx="1908615" cy="2815782"/>
          </a:xfrm>
          <a:prstGeom prst="line">
            <a:avLst/>
          </a:prstGeom>
          <a:ln w="57150"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F41ED21F-699A-4274-806F-0324996D939C}"/>
              </a:ext>
            </a:extLst>
          </p:cNvPr>
          <p:cNvCxnSpPr>
            <a:cxnSpLocks/>
          </p:cNvCxnSpPr>
          <p:nvPr/>
        </p:nvCxnSpPr>
        <p:spPr>
          <a:xfrm flipH="1" flipV="1">
            <a:off x="2216557" y="12208216"/>
            <a:ext cx="1908615" cy="2815782"/>
          </a:xfrm>
          <a:prstGeom prst="line">
            <a:avLst/>
          </a:prstGeom>
          <a:ln w="571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9624ECD-5223-4C92-B2A1-2AEB600C7A8F}"/>
                  </a:ext>
                </a:extLst>
              </p:cNvPr>
              <p:cNvSpPr txBox="1"/>
              <p:nvPr/>
            </p:nvSpPr>
            <p:spPr>
              <a:xfrm>
                <a:off x="2611101" y="10569479"/>
                <a:ext cx="7135184" cy="6694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CA" sz="36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36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fr-CA" sz="36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fr-CA" sz="3600" b="1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CA" sz="36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36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fr-CA" sz="36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sSup>
                        <m:sSupPr>
                          <m:ctrlPr>
                            <a:rPr lang="fr-CA" sz="36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CA" sz="36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fr-CA" sz="36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CA" sz="36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fr-CA" sz="36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fr-CA" sz="3600" b="1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CA" sz="36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36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fr-CA" sz="36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sSup>
                        <m:sSupPr>
                          <m:ctrlPr>
                            <a:rPr lang="fr-CA" sz="36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CA" sz="36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fr-CA" sz="36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CA" sz="36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fr-CA" sz="36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fr-CA" sz="3600" b="1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+…</m:t>
                      </m:r>
                      <m:r>
                        <a:rPr lang="fr-CA" sz="36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fr-CA" sz="36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fr-CA" sz="36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9624ECD-5223-4C92-B2A1-2AEB600C7A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101" y="10569479"/>
                <a:ext cx="7135184" cy="66941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A9B1F0C-8638-4E36-A617-F8ADA2EC6550}"/>
              </a:ext>
            </a:extLst>
          </p:cNvPr>
          <p:cNvCxnSpPr>
            <a:cxnSpLocks/>
          </p:cNvCxnSpPr>
          <p:nvPr/>
        </p:nvCxnSpPr>
        <p:spPr>
          <a:xfrm flipH="1">
            <a:off x="2889439" y="11234610"/>
            <a:ext cx="302478" cy="940571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71438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0" y="-707887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b="1" dirty="0"/>
              <a:t>1. MACHINES À VECTEURS DE SUPPORT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E6B5873-081D-4DC7-8B0F-202256DDFDB0}"/>
              </a:ext>
            </a:extLst>
          </p:cNvPr>
          <p:cNvSpPr txBox="1"/>
          <p:nvPr/>
        </p:nvSpPr>
        <p:spPr>
          <a:xfrm>
            <a:off x="0" y="-1"/>
            <a:ext cx="12192000" cy="16712267"/>
          </a:xfrm>
          <a:prstGeom prst="rect">
            <a:avLst/>
          </a:prstGeom>
          <a:noFill/>
          <a:ln w="76200">
            <a:noFill/>
          </a:ln>
        </p:spPr>
        <p:txBody>
          <a:bodyPr wrap="square" rtlCol="0">
            <a:spAutoFit/>
          </a:bodyPr>
          <a:lstStyle/>
          <a:p>
            <a:r>
              <a:rPr lang="fr-CA" sz="4000" dirty="0"/>
              <a:t>L’objectif est donc ici de trouver la frontière centrale qui </a:t>
            </a:r>
            <a:r>
              <a:rPr lang="fr-CA" sz="4000" b="1" dirty="0"/>
              <a:t>maximise la marge</a:t>
            </a:r>
            <a:r>
              <a:rPr lang="fr-CA" sz="4000" dirty="0"/>
              <a:t>.</a:t>
            </a:r>
          </a:p>
          <a:p>
            <a:endParaRPr lang="fr-CA" sz="4000" dirty="0"/>
          </a:p>
          <a:p>
            <a:r>
              <a:rPr lang="fr-CA" sz="4000" dirty="0"/>
              <a:t>Or, la marge ainsi que la position de la frontière, ne reposent que sur les vecteurs de supports.</a:t>
            </a:r>
          </a:p>
          <a:p>
            <a:endParaRPr lang="fr-CA" sz="4000" dirty="0"/>
          </a:p>
          <a:p>
            <a:r>
              <a:rPr lang="fr-CA" sz="4000" dirty="0"/>
              <a:t>Si on ne tient compte </a:t>
            </a:r>
            <a:r>
              <a:rPr lang="fr-CA" sz="4000" b="1" dirty="0"/>
              <a:t>que de ce critère</a:t>
            </a:r>
            <a:r>
              <a:rPr lang="fr-CA" sz="4000" dirty="0"/>
              <a:t>, alors l’algorithme s’appelle en fait </a:t>
            </a:r>
            <a:r>
              <a:rPr lang="fr-CA" sz="4000" b="1" dirty="0"/>
              <a:t>classificateur à marge maximal </a:t>
            </a:r>
            <a:r>
              <a:rPr lang="fr-CA" sz="4000" dirty="0"/>
              <a:t>(</a:t>
            </a:r>
            <a:r>
              <a:rPr lang="fr-CA" sz="4000" i="1" dirty="0"/>
              <a:t>maximal </a:t>
            </a:r>
            <a:r>
              <a:rPr lang="fr-CA" sz="4000" i="1" dirty="0" err="1"/>
              <a:t>margin</a:t>
            </a:r>
            <a:r>
              <a:rPr lang="fr-CA" sz="4000" i="1" dirty="0"/>
              <a:t> classifier</a:t>
            </a:r>
            <a:r>
              <a:rPr lang="fr-CA" sz="4000" dirty="0"/>
              <a:t>).</a:t>
            </a:r>
          </a:p>
          <a:p>
            <a:pPr marL="1485900" lvl="2" indent="-571500">
              <a:buFont typeface="Wingdings" panose="05000000000000000000" pitchFamily="2" charset="2"/>
              <a:buChar char="Ø"/>
            </a:pPr>
            <a:r>
              <a:rPr lang="fr-CA" sz="4000" dirty="0"/>
              <a:t>Ce type de classificateur utilise ce que l’on appelle une marge « dure ».</a:t>
            </a:r>
          </a:p>
          <a:p>
            <a:pPr marL="1485900" lvl="2" indent="-571500">
              <a:buFont typeface="Wingdings" panose="05000000000000000000" pitchFamily="2" charset="2"/>
              <a:buChar char="Ø"/>
            </a:pPr>
            <a:endParaRPr lang="fr-CA" sz="4000" dirty="0"/>
          </a:p>
          <a:p>
            <a:r>
              <a:rPr lang="fr-CA" sz="4000" dirty="0"/>
              <a:t>Simplifions l’illustration ainsi : </a:t>
            </a:r>
          </a:p>
          <a:p>
            <a:endParaRPr lang="fr-CA" sz="4000" dirty="0"/>
          </a:p>
          <a:p>
            <a:endParaRPr lang="fr-CA" sz="4000" dirty="0"/>
          </a:p>
          <a:p>
            <a:endParaRPr lang="fr-CA" sz="4000" dirty="0"/>
          </a:p>
          <a:p>
            <a:endParaRPr lang="fr-CA" sz="4000" dirty="0"/>
          </a:p>
          <a:p>
            <a:endParaRPr lang="fr-CA" sz="4000" dirty="0"/>
          </a:p>
          <a:p>
            <a:r>
              <a:rPr lang="fr-CA" sz="4000" dirty="0"/>
              <a:t>Qu’advient-il alors dans le cas où on aurait :</a:t>
            </a:r>
          </a:p>
          <a:p>
            <a:endParaRPr lang="fr-CA" sz="4000" dirty="0"/>
          </a:p>
          <a:p>
            <a:endParaRPr lang="fr-CA" sz="4000" dirty="0"/>
          </a:p>
          <a:p>
            <a:endParaRPr lang="fr-CA" sz="4000" dirty="0"/>
          </a:p>
          <a:p>
            <a:endParaRPr lang="fr-CA" sz="4000" dirty="0"/>
          </a:p>
          <a:p>
            <a:endParaRPr lang="fr-CA" sz="4000" dirty="0"/>
          </a:p>
          <a:p>
            <a:r>
              <a:rPr lang="fr-CA" sz="4000" dirty="0"/>
              <a:t>Or, on minimise alors… le biais… </a:t>
            </a:r>
            <a:br>
              <a:rPr lang="fr-CA" sz="4000" dirty="0"/>
            </a:br>
            <a:r>
              <a:rPr lang="fr-CA" sz="4000" dirty="0"/>
              <a:t>sans considération pour… la variance!</a:t>
            </a:r>
          </a:p>
          <a:p>
            <a:pPr marL="1485900" lvl="2" indent="-571500">
              <a:buFont typeface="Wingdings" panose="05000000000000000000" pitchFamily="2" charset="2"/>
              <a:buChar char="Ø"/>
            </a:pPr>
            <a:r>
              <a:rPr lang="fr-CA" sz="4000" dirty="0"/>
              <a:t>On ne minimise alors pas l’erreur de généralisation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42628AC-13E6-499B-8695-BD659153F1EE}"/>
              </a:ext>
            </a:extLst>
          </p:cNvPr>
          <p:cNvCxnSpPr>
            <a:cxnSpLocks/>
          </p:cNvCxnSpPr>
          <p:nvPr/>
        </p:nvCxnSpPr>
        <p:spPr>
          <a:xfrm>
            <a:off x="2098368" y="8538938"/>
            <a:ext cx="7983783" cy="0"/>
          </a:xfrm>
          <a:prstGeom prst="line">
            <a:avLst/>
          </a:prstGeom>
          <a:ln w="762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Oval 33">
            <a:extLst>
              <a:ext uri="{FF2B5EF4-FFF2-40B4-BE49-F238E27FC236}">
                <a16:creationId xmlns:a16="http://schemas.microsoft.com/office/drawing/2014/main" id="{64675A5A-D99E-4001-85D4-2FD61B002F6A}"/>
              </a:ext>
            </a:extLst>
          </p:cNvPr>
          <p:cNvSpPr/>
          <p:nvPr/>
        </p:nvSpPr>
        <p:spPr>
          <a:xfrm>
            <a:off x="2453518" y="8412938"/>
            <a:ext cx="252000" cy="252000"/>
          </a:xfrm>
          <a:prstGeom prst="ellipse">
            <a:avLst/>
          </a:prstGeom>
          <a:solidFill>
            <a:schemeClr val="bg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B3470EA9-5077-4971-9594-A6976E09F160}"/>
              </a:ext>
            </a:extLst>
          </p:cNvPr>
          <p:cNvSpPr/>
          <p:nvPr/>
        </p:nvSpPr>
        <p:spPr>
          <a:xfrm>
            <a:off x="3040373" y="8412938"/>
            <a:ext cx="252000" cy="252000"/>
          </a:xfrm>
          <a:prstGeom prst="ellipse">
            <a:avLst/>
          </a:prstGeom>
          <a:solidFill>
            <a:schemeClr val="bg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1698D95B-FE9E-4BD2-9642-855C4D841406}"/>
              </a:ext>
            </a:extLst>
          </p:cNvPr>
          <p:cNvSpPr/>
          <p:nvPr/>
        </p:nvSpPr>
        <p:spPr>
          <a:xfrm>
            <a:off x="3292373" y="8412938"/>
            <a:ext cx="252000" cy="252000"/>
          </a:xfrm>
          <a:prstGeom prst="ellipse">
            <a:avLst/>
          </a:prstGeom>
          <a:solidFill>
            <a:schemeClr val="bg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2B604818-4D45-474C-8916-077E8C84A235}"/>
              </a:ext>
            </a:extLst>
          </p:cNvPr>
          <p:cNvSpPr/>
          <p:nvPr/>
        </p:nvSpPr>
        <p:spPr>
          <a:xfrm>
            <a:off x="3797036" y="8412938"/>
            <a:ext cx="252000" cy="252000"/>
          </a:xfrm>
          <a:prstGeom prst="ellipse">
            <a:avLst/>
          </a:prstGeom>
          <a:solidFill>
            <a:schemeClr val="bg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D1BBBA8B-C53D-4254-B19F-0C8D0A5827FE}"/>
              </a:ext>
            </a:extLst>
          </p:cNvPr>
          <p:cNvSpPr/>
          <p:nvPr/>
        </p:nvSpPr>
        <p:spPr>
          <a:xfrm>
            <a:off x="4686856" y="8412938"/>
            <a:ext cx="252000" cy="252000"/>
          </a:xfrm>
          <a:prstGeom prst="ellipse">
            <a:avLst/>
          </a:prstGeom>
          <a:solidFill>
            <a:schemeClr val="bg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4F08937D-44E1-4893-A82F-D9E431368C9C}"/>
              </a:ext>
            </a:extLst>
          </p:cNvPr>
          <p:cNvSpPr/>
          <p:nvPr/>
        </p:nvSpPr>
        <p:spPr>
          <a:xfrm>
            <a:off x="4977151" y="8412938"/>
            <a:ext cx="252000" cy="252000"/>
          </a:xfrm>
          <a:prstGeom prst="ellipse">
            <a:avLst/>
          </a:prstGeom>
          <a:solidFill>
            <a:schemeClr val="bg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7FDDDA8E-6E40-436F-8032-DB4A4066E71B}"/>
              </a:ext>
            </a:extLst>
          </p:cNvPr>
          <p:cNvGrpSpPr/>
          <p:nvPr/>
        </p:nvGrpSpPr>
        <p:grpSpPr>
          <a:xfrm>
            <a:off x="6985866" y="8376938"/>
            <a:ext cx="324000" cy="324000"/>
            <a:chOff x="4131601" y="2884249"/>
            <a:chExt cx="171830" cy="197676"/>
          </a:xfrm>
        </p:grpSpPr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DEEC0576-EE62-4653-9F0D-8DDDE656D14B}"/>
                </a:ext>
              </a:extLst>
            </p:cNvPr>
            <p:cNvCxnSpPr/>
            <p:nvPr/>
          </p:nvCxnSpPr>
          <p:spPr>
            <a:xfrm>
              <a:off x="4131601" y="2884250"/>
              <a:ext cx="165095" cy="197675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59DA6F96-12A7-4336-B924-3EB4D135ABC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38336" y="2884249"/>
              <a:ext cx="165095" cy="197675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CC5FC6AA-5EB0-4B1C-B02F-F8D418E6FA02}"/>
              </a:ext>
            </a:extLst>
          </p:cNvPr>
          <p:cNvGrpSpPr/>
          <p:nvPr/>
        </p:nvGrpSpPr>
        <p:grpSpPr>
          <a:xfrm>
            <a:off x="7552195" y="8376934"/>
            <a:ext cx="324000" cy="324000"/>
            <a:chOff x="4131601" y="2884249"/>
            <a:chExt cx="171830" cy="197676"/>
          </a:xfrm>
        </p:grpSpPr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3D9DE7B3-5F27-4F91-B1C9-3E62057458FA}"/>
                </a:ext>
              </a:extLst>
            </p:cNvPr>
            <p:cNvCxnSpPr/>
            <p:nvPr/>
          </p:nvCxnSpPr>
          <p:spPr>
            <a:xfrm>
              <a:off x="4131601" y="2884250"/>
              <a:ext cx="165095" cy="197675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FA91ACEC-5502-44CF-80A9-B7DB2BBBC39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38336" y="2884249"/>
              <a:ext cx="165095" cy="197675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E1C4B6A5-E94C-4744-ADC0-9C6201DBDC3D}"/>
              </a:ext>
            </a:extLst>
          </p:cNvPr>
          <p:cNvGrpSpPr/>
          <p:nvPr/>
        </p:nvGrpSpPr>
        <p:grpSpPr>
          <a:xfrm>
            <a:off x="8218349" y="8376932"/>
            <a:ext cx="324000" cy="324000"/>
            <a:chOff x="4131601" y="2884249"/>
            <a:chExt cx="171830" cy="197676"/>
          </a:xfrm>
        </p:grpSpPr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994209C-61D1-4D3C-858E-AF4E1B4A8EF3}"/>
                </a:ext>
              </a:extLst>
            </p:cNvPr>
            <p:cNvCxnSpPr/>
            <p:nvPr/>
          </p:nvCxnSpPr>
          <p:spPr>
            <a:xfrm>
              <a:off x="4131601" y="2884250"/>
              <a:ext cx="165095" cy="197675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2EE9BFDA-8B9A-4D0A-AAF1-48B4C13B723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38336" y="2884249"/>
              <a:ext cx="165095" cy="197675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1BE8C0D0-B4E8-41CC-BE68-055EA8364AEB}"/>
              </a:ext>
            </a:extLst>
          </p:cNvPr>
          <p:cNvGrpSpPr/>
          <p:nvPr/>
        </p:nvGrpSpPr>
        <p:grpSpPr>
          <a:xfrm>
            <a:off x="8598644" y="8376934"/>
            <a:ext cx="324000" cy="324000"/>
            <a:chOff x="4131601" y="2884249"/>
            <a:chExt cx="171830" cy="197676"/>
          </a:xfrm>
        </p:grpSpPr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966993F1-475A-4707-9ADE-48D085F7CFD4}"/>
                </a:ext>
              </a:extLst>
            </p:cNvPr>
            <p:cNvCxnSpPr/>
            <p:nvPr/>
          </p:nvCxnSpPr>
          <p:spPr>
            <a:xfrm>
              <a:off x="4131601" y="2884250"/>
              <a:ext cx="165095" cy="197675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AA5DB4A6-4AA9-4A8A-9AA5-08844BA17EA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38336" y="2884249"/>
              <a:ext cx="165095" cy="197675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0AA27DD7-16FA-4F6F-B61B-5286F9FDD239}"/>
              </a:ext>
            </a:extLst>
          </p:cNvPr>
          <p:cNvGrpSpPr/>
          <p:nvPr/>
        </p:nvGrpSpPr>
        <p:grpSpPr>
          <a:xfrm>
            <a:off x="9121377" y="8376936"/>
            <a:ext cx="324000" cy="324000"/>
            <a:chOff x="4131601" y="2884249"/>
            <a:chExt cx="171830" cy="197676"/>
          </a:xfrm>
        </p:grpSpPr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6410B0E-09C3-49FF-B833-0DF1964C030A}"/>
                </a:ext>
              </a:extLst>
            </p:cNvPr>
            <p:cNvCxnSpPr/>
            <p:nvPr/>
          </p:nvCxnSpPr>
          <p:spPr>
            <a:xfrm>
              <a:off x="4131601" y="2884250"/>
              <a:ext cx="165095" cy="197675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ECE0E0C6-C5EE-4302-84F2-633C754033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38336" y="2884249"/>
              <a:ext cx="165095" cy="197675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8354801F-23C9-4C06-98CB-81F72CB6D08C}"/>
                  </a:ext>
                </a:extLst>
              </p:cNvPr>
              <p:cNvSpPr txBox="1"/>
              <p:nvPr/>
            </p:nvSpPr>
            <p:spPr>
              <a:xfrm>
                <a:off x="9995451" y="8158634"/>
                <a:ext cx="1356853" cy="760593"/>
              </a:xfrm>
              <a:prstGeom prst="rect">
                <a:avLst/>
              </a:prstGeom>
              <a:noFill/>
              <a:ln w="762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CA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CA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fr-CA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</m:oMath>
                  </m:oMathPara>
                </a14:m>
                <a:endParaRPr lang="fr-CA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8354801F-23C9-4C06-98CB-81F72CB6D0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95451" y="8158634"/>
                <a:ext cx="1356853" cy="76059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76200">
                <a:noFill/>
              </a:ln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684133C-E5C4-4643-822A-7A66C59FC004}"/>
              </a:ext>
            </a:extLst>
          </p:cNvPr>
          <p:cNvCxnSpPr/>
          <p:nvPr/>
        </p:nvCxnSpPr>
        <p:spPr>
          <a:xfrm>
            <a:off x="6115659" y="8158634"/>
            <a:ext cx="0" cy="760593"/>
          </a:xfrm>
          <a:prstGeom prst="line">
            <a:avLst/>
          </a:prstGeom>
          <a:ln w="3810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ight Brace 10">
            <a:extLst>
              <a:ext uri="{FF2B5EF4-FFF2-40B4-BE49-F238E27FC236}">
                <a16:creationId xmlns:a16="http://schemas.microsoft.com/office/drawing/2014/main" id="{27A0296D-09E7-439E-9F14-BEFA9DA04331}"/>
              </a:ext>
            </a:extLst>
          </p:cNvPr>
          <p:cNvSpPr/>
          <p:nvPr/>
        </p:nvSpPr>
        <p:spPr>
          <a:xfrm rot="5400000">
            <a:off x="6591526" y="8688230"/>
            <a:ext cx="139241" cy="977870"/>
          </a:xfrm>
          <a:prstGeom prst="rightBrac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75B84418-AC58-49B4-8BCE-678155D0BAED}"/>
              </a:ext>
            </a:extLst>
          </p:cNvPr>
          <p:cNvCxnSpPr/>
          <p:nvPr/>
        </p:nvCxnSpPr>
        <p:spPr>
          <a:xfrm>
            <a:off x="7150088" y="8136130"/>
            <a:ext cx="0" cy="760593"/>
          </a:xfrm>
          <a:prstGeom prst="line">
            <a:avLst/>
          </a:prstGeom>
          <a:ln w="38100">
            <a:solidFill>
              <a:srgbClr val="00B0F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ight Brace 84">
            <a:extLst>
              <a:ext uri="{FF2B5EF4-FFF2-40B4-BE49-F238E27FC236}">
                <a16:creationId xmlns:a16="http://schemas.microsoft.com/office/drawing/2014/main" id="{5FBFF5D0-D89F-4B0B-967B-FEDE381951B3}"/>
              </a:ext>
            </a:extLst>
          </p:cNvPr>
          <p:cNvSpPr/>
          <p:nvPr/>
        </p:nvSpPr>
        <p:spPr>
          <a:xfrm rot="5400000">
            <a:off x="5528823" y="8659952"/>
            <a:ext cx="139242" cy="1034425"/>
          </a:xfrm>
          <a:prstGeom prst="righ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9971A733-37D1-4C05-94CD-5E9287DF92DA}"/>
              </a:ext>
            </a:extLst>
          </p:cNvPr>
          <p:cNvCxnSpPr/>
          <p:nvPr/>
        </p:nvCxnSpPr>
        <p:spPr>
          <a:xfrm>
            <a:off x="5105388" y="8110730"/>
            <a:ext cx="0" cy="760593"/>
          </a:xfrm>
          <a:prstGeom prst="line">
            <a:avLst/>
          </a:prstGeom>
          <a:ln w="381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6737EF0-799A-4DDA-803D-52EBF58C7248}"/>
              </a:ext>
            </a:extLst>
          </p:cNvPr>
          <p:cNvSpPr txBox="1"/>
          <p:nvPr/>
        </p:nvSpPr>
        <p:spPr>
          <a:xfrm>
            <a:off x="6388100" y="9330226"/>
            <a:ext cx="7619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3600" b="1" dirty="0">
                <a:solidFill>
                  <a:srgbClr val="00B0F0"/>
                </a:solidFill>
              </a:rPr>
              <a:t>d</a:t>
            </a:r>
            <a:r>
              <a:rPr lang="fr-CA" sz="3600" b="1" baseline="30000" dirty="0">
                <a:solidFill>
                  <a:srgbClr val="00B0F0"/>
                </a:solidFill>
              </a:rPr>
              <a:t>+</a:t>
            </a:r>
            <a:endParaRPr lang="fr-CA" sz="3600" b="1" dirty="0">
              <a:solidFill>
                <a:srgbClr val="00B0F0"/>
              </a:solidFill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B1DAA119-7154-43FE-B4BD-80844A099B0A}"/>
              </a:ext>
            </a:extLst>
          </p:cNvPr>
          <p:cNvSpPr txBox="1"/>
          <p:nvPr/>
        </p:nvSpPr>
        <p:spPr>
          <a:xfrm>
            <a:off x="5328277" y="9330226"/>
            <a:ext cx="7619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3600" b="1" dirty="0">
                <a:solidFill>
                  <a:srgbClr val="FF0000"/>
                </a:solidFill>
              </a:rPr>
              <a:t>d</a:t>
            </a:r>
            <a:r>
              <a:rPr lang="fr-CA" sz="3600" b="1" baseline="30000" dirty="0">
                <a:solidFill>
                  <a:srgbClr val="FF0000"/>
                </a:solidFill>
              </a:rPr>
              <a:t>-</a:t>
            </a:r>
            <a:endParaRPr lang="fr-CA" sz="3600" b="1" dirty="0">
              <a:solidFill>
                <a:srgbClr val="FF0000"/>
              </a:solidFill>
            </a:endParaRPr>
          </a:p>
        </p:txBody>
      </p:sp>
      <p:sp>
        <p:nvSpPr>
          <p:cNvPr id="88" name="Right Brace 87">
            <a:extLst>
              <a:ext uri="{FF2B5EF4-FFF2-40B4-BE49-F238E27FC236}">
                <a16:creationId xmlns:a16="http://schemas.microsoft.com/office/drawing/2014/main" id="{AC6BECDF-6F33-42A4-8E5A-6969A2E1C426}"/>
              </a:ext>
            </a:extLst>
          </p:cNvPr>
          <p:cNvSpPr/>
          <p:nvPr/>
        </p:nvSpPr>
        <p:spPr>
          <a:xfrm rot="5400000">
            <a:off x="6046028" y="8948290"/>
            <a:ext cx="139241" cy="2068837"/>
          </a:xfrm>
          <a:prstGeom prst="rightBrac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2A43FEA0-2E3F-42B5-B5B2-08532B085ED9}"/>
              </a:ext>
            </a:extLst>
          </p:cNvPr>
          <p:cNvSpPr txBox="1"/>
          <p:nvPr/>
        </p:nvSpPr>
        <p:spPr>
          <a:xfrm>
            <a:off x="5858300" y="10232815"/>
            <a:ext cx="7619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3600" b="1" dirty="0">
                <a:solidFill>
                  <a:srgbClr val="00B050"/>
                </a:solidFill>
              </a:rPr>
              <a:t>d</a:t>
            </a:r>
          </a:p>
        </p:txBody>
      </p: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9B687F50-436A-42FB-B84A-B1771FBAD3FE}"/>
              </a:ext>
            </a:extLst>
          </p:cNvPr>
          <p:cNvCxnSpPr>
            <a:cxnSpLocks/>
          </p:cNvCxnSpPr>
          <p:nvPr/>
        </p:nvCxnSpPr>
        <p:spPr>
          <a:xfrm>
            <a:off x="2247177" y="12270969"/>
            <a:ext cx="7983783" cy="0"/>
          </a:xfrm>
          <a:prstGeom prst="line">
            <a:avLst/>
          </a:prstGeom>
          <a:ln w="762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Oval 90">
            <a:extLst>
              <a:ext uri="{FF2B5EF4-FFF2-40B4-BE49-F238E27FC236}">
                <a16:creationId xmlns:a16="http://schemas.microsoft.com/office/drawing/2014/main" id="{5D18A273-E207-48BE-9276-E3F91D7EBA72}"/>
              </a:ext>
            </a:extLst>
          </p:cNvPr>
          <p:cNvSpPr/>
          <p:nvPr/>
        </p:nvSpPr>
        <p:spPr>
          <a:xfrm>
            <a:off x="2602327" y="12144969"/>
            <a:ext cx="252000" cy="252000"/>
          </a:xfrm>
          <a:prstGeom prst="ellipse">
            <a:avLst/>
          </a:prstGeom>
          <a:solidFill>
            <a:schemeClr val="bg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8973948A-E366-4FB8-9401-54FA6F226F2A}"/>
              </a:ext>
            </a:extLst>
          </p:cNvPr>
          <p:cNvSpPr/>
          <p:nvPr/>
        </p:nvSpPr>
        <p:spPr>
          <a:xfrm>
            <a:off x="3189182" y="12144969"/>
            <a:ext cx="252000" cy="252000"/>
          </a:xfrm>
          <a:prstGeom prst="ellipse">
            <a:avLst/>
          </a:prstGeom>
          <a:solidFill>
            <a:schemeClr val="bg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16DDC550-6D66-4B91-AECC-3F2C729756BA}"/>
              </a:ext>
            </a:extLst>
          </p:cNvPr>
          <p:cNvSpPr/>
          <p:nvPr/>
        </p:nvSpPr>
        <p:spPr>
          <a:xfrm>
            <a:off x="3441182" y="12144969"/>
            <a:ext cx="252000" cy="252000"/>
          </a:xfrm>
          <a:prstGeom prst="ellipse">
            <a:avLst/>
          </a:prstGeom>
          <a:solidFill>
            <a:schemeClr val="bg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65BE3371-C58D-4D02-8E2C-96E40DD60346}"/>
              </a:ext>
            </a:extLst>
          </p:cNvPr>
          <p:cNvSpPr/>
          <p:nvPr/>
        </p:nvSpPr>
        <p:spPr>
          <a:xfrm>
            <a:off x="3945845" y="12144969"/>
            <a:ext cx="252000" cy="252000"/>
          </a:xfrm>
          <a:prstGeom prst="ellipse">
            <a:avLst/>
          </a:prstGeom>
          <a:solidFill>
            <a:schemeClr val="bg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225CFDBA-49D8-45F7-957F-A5EC4CB29190}"/>
              </a:ext>
            </a:extLst>
          </p:cNvPr>
          <p:cNvSpPr/>
          <p:nvPr/>
        </p:nvSpPr>
        <p:spPr>
          <a:xfrm>
            <a:off x="4835665" y="12144969"/>
            <a:ext cx="252000" cy="252000"/>
          </a:xfrm>
          <a:prstGeom prst="ellipse">
            <a:avLst/>
          </a:prstGeom>
          <a:solidFill>
            <a:schemeClr val="bg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201E4C26-02CE-4E42-A162-B62B14AD9D90}"/>
              </a:ext>
            </a:extLst>
          </p:cNvPr>
          <p:cNvSpPr/>
          <p:nvPr/>
        </p:nvSpPr>
        <p:spPr>
          <a:xfrm>
            <a:off x="6613493" y="12122457"/>
            <a:ext cx="252000" cy="252000"/>
          </a:xfrm>
          <a:prstGeom prst="ellipse">
            <a:avLst/>
          </a:prstGeom>
          <a:solidFill>
            <a:schemeClr val="bg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F5B43F6E-A843-4818-9B01-263596E8BA81}"/>
              </a:ext>
            </a:extLst>
          </p:cNvPr>
          <p:cNvGrpSpPr/>
          <p:nvPr/>
        </p:nvGrpSpPr>
        <p:grpSpPr>
          <a:xfrm>
            <a:off x="7134675" y="12108969"/>
            <a:ext cx="324000" cy="324000"/>
            <a:chOff x="4131601" y="2884249"/>
            <a:chExt cx="171830" cy="197676"/>
          </a:xfrm>
        </p:grpSpPr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66237D70-C54E-4DCB-B207-BBF3096D7268}"/>
                </a:ext>
              </a:extLst>
            </p:cNvPr>
            <p:cNvCxnSpPr/>
            <p:nvPr/>
          </p:nvCxnSpPr>
          <p:spPr>
            <a:xfrm>
              <a:off x="4131601" y="2884250"/>
              <a:ext cx="165095" cy="197675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26BDD47E-5095-4C8B-96E6-242EC47EDB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38336" y="2884249"/>
              <a:ext cx="165095" cy="197675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ACCFCBD2-11EA-4283-89D9-23D7AA1F716E}"/>
              </a:ext>
            </a:extLst>
          </p:cNvPr>
          <p:cNvGrpSpPr/>
          <p:nvPr/>
        </p:nvGrpSpPr>
        <p:grpSpPr>
          <a:xfrm>
            <a:off x="7701004" y="12108965"/>
            <a:ext cx="324000" cy="324000"/>
            <a:chOff x="4131601" y="2884249"/>
            <a:chExt cx="171830" cy="197676"/>
          </a:xfrm>
        </p:grpSpPr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CBDBFFDE-7B70-4F66-BB29-86CC50810391}"/>
                </a:ext>
              </a:extLst>
            </p:cNvPr>
            <p:cNvCxnSpPr/>
            <p:nvPr/>
          </p:nvCxnSpPr>
          <p:spPr>
            <a:xfrm>
              <a:off x="4131601" y="2884250"/>
              <a:ext cx="165095" cy="197675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88D97E89-E1C9-4247-A15E-62D8E2697D5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38336" y="2884249"/>
              <a:ext cx="165095" cy="197675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EC172C9C-F5D4-47A8-805D-F6ECFF09848F}"/>
              </a:ext>
            </a:extLst>
          </p:cNvPr>
          <p:cNvGrpSpPr/>
          <p:nvPr/>
        </p:nvGrpSpPr>
        <p:grpSpPr>
          <a:xfrm>
            <a:off x="8367158" y="12108963"/>
            <a:ext cx="324000" cy="324000"/>
            <a:chOff x="4131601" y="2884249"/>
            <a:chExt cx="171830" cy="197676"/>
          </a:xfrm>
        </p:grpSpPr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D16BDA78-3472-4B2B-B681-ACE78A5ED61A}"/>
                </a:ext>
              </a:extLst>
            </p:cNvPr>
            <p:cNvCxnSpPr/>
            <p:nvPr/>
          </p:nvCxnSpPr>
          <p:spPr>
            <a:xfrm>
              <a:off x="4131601" y="2884250"/>
              <a:ext cx="165095" cy="197675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AC04B83E-E8AC-462B-8C54-B98D41CD7C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38336" y="2884249"/>
              <a:ext cx="165095" cy="197675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FB212BF6-AA5D-492E-AB1B-DC5718B388C7}"/>
              </a:ext>
            </a:extLst>
          </p:cNvPr>
          <p:cNvGrpSpPr/>
          <p:nvPr/>
        </p:nvGrpSpPr>
        <p:grpSpPr>
          <a:xfrm>
            <a:off x="8747453" y="12108965"/>
            <a:ext cx="324000" cy="324000"/>
            <a:chOff x="4131601" y="2884249"/>
            <a:chExt cx="171830" cy="197676"/>
          </a:xfrm>
        </p:grpSpPr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06F72F49-1B4A-4440-893F-55C3A74AC865}"/>
                </a:ext>
              </a:extLst>
            </p:cNvPr>
            <p:cNvCxnSpPr/>
            <p:nvPr/>
          </p:nvCxnSpPr>
          <p:spPr>
            <a:xfrm>
              <a:off x="4131601" y="2884250"/>
              <a:ext cx="165095" cy="197675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B94F6D95-31DF-4E88-907C-214BC996BD2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38336" y="2884249"/>
              <a:ext cx="165095" cy="197675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306BD32E-17DC-4D54-8845-77FF519C5A82}"/>
              </a:ext>
            </a:extLst>
          </p:cNvPr>
          <p:cNvGrpSpPr/>
          <p:nvPr/>
        </p:nvGrpSpPr>
        <p:grpSpPr>
          <a:xfrm>
            <a:off x="9270186" y="12108967"/>
            <a:ext cx="324000" cy="324000"/>
            <a:chOff x="4131601" y="2884249"/>
            <a:chExt cx="171830" cy="197676"/>
          </a:xfrm>
        </p:grpSpPr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A412DDA5-D3E1-4C70-A43C-6D4E59A62D66}"/>
                </a:ext>
              </a:extLst>
            </p:cNvPr>
            <p:cNvCxnSpPr/>
            <p:nvPr/>
          </p:nvCxnSpPr>
          <p:spPr>
            <a:xfrm>
              <a:off x="4131601" y="2884250"/>
              <a:ext cx="165095" cy="197675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3CDCF6E0-8779-44AB-A825-BF843A0C647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38336" y="2884249"/>
              <a:ext cx="165095" cy="197675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96AD6515-03D7-433F-83A2-2A1FB91ED984}"/>
                  </a:ext>
                </a:extLst>
              </p:cNvPr>
              <p:cNvSpPr txBox="1"/>
              <p:nvPr/>
            </p:nvSpPr>
            <p:spPr>
              <a:xfrm>
                <a:off x="10144260" y="11890665"/>
                <a:ext cx="1356853" cy="760593"/>
              </a:xfrm>
              <a:prstGeom prst="rect">
                <a:avLst/>
              </a:prstGeom>
              <a:noFill/>
              <a:ln w="762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CA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CA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fr-CA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</m:oMath>
                  </m:oMathPara>
                </a14:m>
                <a:endParaRPr lang="fr-CA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96AD6515-03D7-433F-83A2-2A1FB91ED9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44260" y="11890665"/>
                <a:ext cx="1356853" cy="76059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76200">
                <a:noFill/>
              </a:ln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C4B3325B-23A0-4F98-AEA1-9CE617945EA6}"/>
              </a:ext>
            </a:extLst>
          </p:cNvPr>
          <p:cNvCxnSpPr/>
          <p:nvPr/>
        </p:nvCxnSpPr>
        <p:spPr>
          <a:xfrm>
            <a:off x="7011265" y="11868159"/>
            <a:ext cx="0" cy="760593"/>
          </a:xfrm>
          <a:prstGeom prst="line">
            <a:avLst/>
          </a:prstGeom>
          <a:ln w="3810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Right Brace 113">
            <a:extLst>
              <a:ext uri="{FF2B5EF4-FFF2-40B4-BE49-F238E27FC236}">
                <a16:creationId xmlns:a16="http://schemas.microsoft.com/office/drawing/2014/main" id="{B2DA4845-0FF7-4A34-96A8-9405AEA602D7}"/>
              </a:ext>
            </a:extLst>
          </p:cNvPr>
          <p:cNvSpPr/>
          <p:nvPr/>
        </p:nvSpPr>
        <p:spPr>
          <a:xfrm rot="5400000">
            <a:off x="7132218" y="12718623"/>
            <a:ext cx="45719" cy="287626"/>
          </a:xfrm>
          <a:prstGeom prst="rightBrac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E8D39196-F78C-4F01-B9DD-C850C41B785D}"/>
              </a:ext>
            </a:extLst>
          </p:cNvPr>
          <p:cNvCxnSpPr/>
          <p:nvPr/>
        </p:nvCxnSpPr>
        <p:spPr>
          <a:xfrm>
            <a:off x="7298897" y="11868161"/>
            <a:ext cx="0" cy="760593"/>
          </a:xfrm>
          <a:prstGeom prst="line">
            <a:avLst/>
          </a:prstGeom>
          <a:ln w="38100">
            <a:solidFill>
              <a:srgbClr val="00B0F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Right Brace 115">
            <a:extLst>
              <a:ext uri="{FF2B5EF4-FFF2-40B4-BE49-F238E27FC236}">
                <a16:creationId xmlns:a16="http://schemas.microsoft.com/office/drawing/2014/main" id="{EBE98545-83C3-461B-870C-E34FA5856C0A}"/>
              </a:ext>
            </a:extLst>
          </p:cNvPr>
          <p:cNvSpPr/>
          <p:nvPr/>
        </p:nvSpPr>
        <p:spPr>
          <a:xfrm rot="5400000">
            <a:off x="6837005" y="12736437"/>
            <a:ext cx="45719" cy="252000"/>
          </a:xfrm>
          <a:prstGeom prst="righ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DF0F1A43-6137-431C-BF81-1074C1692E5E}"/>
              </a:ext>
            </a:extLst>
          </p:cNvPr>
          <p:cNvCxnSpPr/>
          <p:nvPr/>
        </p:nvCxnSpPr>
        <p:spPr>
          <a:xfrm>
            <a:off x="6735890" y="11868160"/>
            <a:ext cx="0" cy="760593"/>
          </a:xfrm>
          <a:prstGeom prst="line">
            <a:avLst/>
          </a:prstGeom>
          <a:ln w="381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Box 117">
            <a:extLst>
              <a:ext uri="{FF2B5EF4-FFF2-40B4-BE49-F238E27FC236}">
                <a16:creationId xmlns:a16="http://schemas.microsoft.com/office/drawing/2014/main" id="{460FA84E-822B-436C-A697-C6FA993B562B}"/>
              </a:ext>
            </a:extLst>
          </p:cNvPr>
          <p:cNvSpPr txBox="1"/>
          <p:nvPr/>
        </p:nvSpPr>
        <p:spPr>
          <a:xfrm>
            <a:off x="6928875" y="12964170"/>
            <a:ext cx="7619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3600" b="1" dirty="0">
                <a:solidFill>
                  <a:srgbClr val="00B0F0"/>
                </a:solidFill>
              </a:rPr>
              <a:t>d</a:t>
            </a:r>
            <a:r>
              <a:rPr lang="fr-CA" sz="3600" b="1" baseline="30000" dirty="0">
                <a:solidFill>
                  <a:srgbClr val="00B0F0"/>
                </a:solidFill>
              </a:rPr>
              <a:t>+</a:t>
            </a:r>
            <a:endParaRPr lang="fr-CA" sz="3600" b="1" dirty="0">
              <a:solidFill>
                <a:srgbClr val="00B0F0"/>
              </a:solidFill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628593E0-1DB9-42B7-80B5-EB9F20CE1B69}"/>
              </a:ext>
            </a:extLst>
          </p:cNvPr>
          <p:cNvSpPr txBox="1"/>
          <p:nvPr/>
        </p:nvSpPr>
        <p:spPr>
          <a:xfrm>
            <a:off x="6588104" y="12976028"/>
            <a:ext cx="7619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3600" b="1" dirty="0">
                <a:solidFill>
                  <a:srgbClr val="FF0000"/>
                </a:solidFill>
              </a:rPr>
              <a:t>d</a:t>
            </a:r>
            <a:r>
              <a:rPr lang="fr-CA" sz="3600" b="1" baseline="30000" dirty="0">
                <a:solidFill>
                  <a:srgbClr val="FF0000"/>
                </a:solidFill>
              </a:rPr>
              <a:t>-</a:t>
            </a:r>
            <a:endParaRPr lang="fr-CA" sz="3600" b="1" dirty="0">
              <a:solidFill>
                <a:srgbClr val="FF0000"/>
              </a:solidFill>
            </a:endParaRPr>
          </a:p>
        </p:txBody>
      </p:sp>
      <p:sp>
        <p:nvSpPr>
          <p:cNvPr id="120" name="Right Brace 119">
            <a:extLst>
              <a:ext uri="{FF2B5EF4-FFF2-40B4-BE49-F238E27FC236}">
                <a16:creationId xmlns:a16="http://schemas.microsoft.com/office/drawing/2014/main" id="{5C7D6007-E831-402D-8221-64685D53056A}"/>
              </a:ext>
            </a:extLst>
          </p:cNvPr>
          <p:cNvSpPr/>
          <p:nvPr/>
        </p:nvSpPr>
        <p:spPr>
          <a:xfrm rot="5400000">
            <a:off x="6981529" y="13397454"/>
            <a:ext cx="67972" cy="563304"/>
          </a:xfrm>
          <a:prstGeom prst="rightBrac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AAF733D0-D4BB-4F3A-85A9-BC9215F9099D}"/>
              </a:ext>
            </a:extLst>
          </p:cNvPr>
          <p:cNvSpPr txBox="1"/>
          <p:nvPr/>
        </p:nvSpPr>
        <p:spPr>
          <a:xfrm>
            <a:off x="6753684" y="13789902"/>
            <a:ext cx="7619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3600" b="1" dirty="0">
                <a:solidFill>
                  <a:srgbClr val="00B050"/>
                </a:solidFill>
              </a:rPr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10016643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0" y="-707887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b="1" dirty="0"/>
              <a:t>1. MACHINES À VECTEURS DE SUPPORT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E6B5873-081D-4DC7-8B0F-202256DDFDB0}"/>
              </a:ext>
            </a:extLst>
          </p:cNvPr>
          <p:cNvSpPr txBox="1"/>
          <p:nvPr/>
        </p:nvSpPr>
        <p:spPr>
          <a:xfrm>
            <a:off x="0" y="-1"/>
            <a:ext cx="12192000" cy="12403395"/>
          </a:xfrm>
          <a:prstGeom prst="rect">
            <a:avLst/>
          </a:prstGeom>
          <a:noFill/>
          <a:ln w="76200">
            <a:noFill/>
          </a:ln>
        </p:spPr>
        <p:txBody>
          <a:bodyPr wrap="square" rtlCol="0">
            <a:spAutoFit/>
          </a:bodyPr>
          <a:lstStyle/>
          <a:p>
            <a:r>
              <a:rPr lang="fr-CA" sz="4000" dirty="0"/>
              <a:t>Pour trouver un compromis entre le biais et la variance et ainsi minimiser l’erreur de généralisation, on utilisera plutôt des marges dites « </a:t>
            </a:r>
            <a:r>
              <a:rPr lang="fr-CA" sz="4000" b="1" dirty="0"/>
              <a:t>souples</a:t>
            </a:r>
            <a:r>
              <a:rPr lang="fr-CA" sz="4000" dirty="0"/>
              <a:t> ».</a:t>
            </a:r>
          </a:p>
          <a:p>
            <a:endParaRPr lang="fr-CA" sz="4000" dirty="0"/>
          </a:p>
          <a:p>
            <a:r>
              <a:rPr lang="fr-CA" sz="4000" dirty="0"/>
              <a:t>Illustrons :</a:t>
            </a:r>
          </a:p>
          <a:p>
            <a:endParaRPr lang="fr-CA" sz="4000" dirty="0"/>
          </a:p>
          <a:p>
            <a:endParaRPr lang="fr-CA" sz="4000" dirty="0"/>
          </a:p>
          <a:p>
            <a:endParaRPr lang="fr-CA" sz="4000" dirty="0"/>
          </a:p>
          <a:p>
            <a:endParaRPr lang="fr-CA" sz="4000" dirty="0"/>
          </a:p>
          <a:p>
            <a:endParaRPr lang="fr-CA" sz="4000" dirty="0"/>
          </a:p>
          <a:p>
            <a:endParaRPr lang="fr-CA" sz="4000" dirty="0"/>
          </a:p>
          <a:p>
            <a:endParaRPr lang="fr-CA" sz="4000" dirty="0"/>
          </a:p>
          <a:p>
            <a:endParaRPr lang="fr-CA" sz="4000" dirty="0"/>
          </a:p>
          <a:p>
            <a:endParaRPr lang="fr-CA" sz="4000" dirty="0"/>
          </a:p>
          <a:p>
            <a:endParaRPr lang="fr-CA" sz="4000" dirty="0"/>
          </a:p>
          <a:p>
            <a:endParaRPr lang="fr-CA" sz="4000" dirty="0"/>
          </a:p>
          <a:p>
            <a:r>
              <a:rPr lang="fr-CA" sz="4000" dirty="0"/>
              <a:t>Afin de déterminer la souplesse de la marge (i.e. combien d’erreurs de classification on est prêts à accepter durant la phase d’entraînement, on utilise un…. :</a:t>
            </a:r>
          </a:p>
          <a:p>
            <a:pPr marL="1485900" lvl="2" indent="-571500">
              <a:buFont typeface="Wingdings" panose="05000000000000000000" pitchFamily="2" charset="2"/>
              <a:buChar char="Ø"/>
            </a:pPr>
            <a:r>
              <a:rPr lang="fr-CA" sz="4000" dirty="0"/>
              <a:t>Hyperparamètre de </a:t>
            </a:r>
            <a:r>
              <a:rPr lang="fr-CA" sz="4000" b="1" dirty="0"/>
              <a:t>régularisation</a:t>
            </a:r>
            <a:r>
              <a:rPr lang="fr-CA" sz="4000" dirty="0"/>
              <a:t>.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42628AC-13E6-499B-8695-BD659153F1EE}"/>
              </a:ext>
            </a:extLst>
          </p:cNvPr>
          <p:cNvCxnSpPr>
            <a:cxnSpLocks/>
          </p:cNvCxnSpPr>
          <p:nvPr/>
        </p:nvCxnSpPr>
        <p:spPr>
          <a:xfrm>
            <a:off x="2098368" y="3524482"/>
            <a:ext cx="7983783" cy="0"/>
          </a:xfrm>
          <a:prstGeom prst="line">
            <a:avLst/>
          </a:prstGeom>
          <a:ln w="762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Oval 33">
            <a:extLst>
              <a:ext uri="{FF2B5EF4-FFF2-40B4-BE49-F238E27FC236}">
                <a16:creationId xmlns:a16="http://schemas.microsoft.com/office/drawing/2014/main" id="{64675A5A-D99E-4001-85D4-2FD61B002F6A}"/>
              </a:ext>
            </a:extLst>
          </p:cNvPr>
          <p:cNvSpPr/>
          <p:nvPr/>
        </p:nvSpPr>
        <p:spPr>
          <a:xfrm>
            <a:off x="2453518" y="3398482"/>
            <a:ext cx="252000" cy="252000"/>
          </a:xfrm>
          <a:prstGeom prst="ellipse">
            <a:avLst/>
          </a:prstGeom>
          <a:solidFill>
            <a:schemeClr val="bg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B3470EA9-5077-4971-9594-A6976E09F160}"/>
              </a:ext>
            </a:extLst>
          </p:cNvPr>
          <p:cNvSpPr/>
          <p:nvPr/>
        </p:nvSpPr>
        <p:spPr>
          <a:xfrm>
            <a:off x="3040373" y="3398482"/>
            <a:ext cx="252000" cy="252000"/>
          </a:xfrm>
          <a:prstGeom prst="ellipse">
            <a:avLst/>
          </a:prstGeom>
          <a:solidFill>
            <a:schemeClr val="bg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1698D95B-FE9E-4BD2-9642-855C4D841406}"/>
              </a:ext>
            </a:extLst>
          </p:cNvPr>
          <p:cNvSpPr/>
          <p:nvPr/>
        </p:nvSpPr>
        <p:spPr>
          <a:xfrm>
            <a:off x="3292373" y="3398482"/>
            <a:ext cx="252000" cy="252000"/>
          </a:xfrm>
          <a:prstGeom prst="ellipse">
            <a:avLst/>
          </a:prstGeom>
          <a:solidFill>
            <a:schemeClr val="bg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2B604818-4D45-474C-8916-077E8C84A235}"/>
              </a:ext>
            </a:extLst>
          </p:cNvPr>
          <p:cNvSpPr/>
          <p:nvPr/>
        </p:nvSpPr>
        <p:spPr>
          <a:xfrm>
            <a:off x="3797036" y="3398482"/>
            <a:ext cx="252000" cy="252000"/>
          </a:xfrm>
          <a:prstGeom prst="ellipse">
            <a:avLst/>
          </a:prstGeom>
          <a:solidFill>
            <a:schemeClr val="bg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D1BBBA8B-C53D-4254-B19F-0C8D0A5827FE}"/>
              </a:ext>
            </a:extLst>
          </p:cNvPr>
          <p:cNvSpPr/>
          <p:nvPr/>
        </p:nvSpPr>
        <p:spPr>
          <a:xfrm>
            <a:off x="4686856" y="3398482"/>
            <a:ext cx="252000" cy="252000"/>
          </a:xfrm>
          <a:prstGeom prst="ellipse">
            <a:avLst/>
          </a:prstGeom>
          <a:solidFill>
            <a:schemeClr val="bg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4F08937D-44E1-4893-A82F-D9E431368C9C}"/>
              </a:ext>
            </a:extLst>
          </p:cNvPr>
          <p:cNvSpPr/>
          <p:nvPr/>
        </p:nvSpPr>
        <p:spPr>
          <a:xfrm>
            <a:off x="4977151" y="3398482"/>
            <a:ext cx="252000" cy="252000"/>
          </a:xfrm>
          <a:prstGeom prst="ellipse">
            <a:avLst/>
          </a:prstGeom>
          <a:solidFill>
            <a:schemeClr val="bg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7FDDDA8E-6E40-436F-8032-DB4A4066E71B}"/>
              </a:ext>
            </a:extLst>
          </p:cNvPr>
          <p:cNvGrpSpPr/>
          <p:nvPr/>
        </p:nvGrpSpPr>
        <p:grpSpPr>
          <a:xfrm>
            <a:off x="6985866" y="3362482"/>
            <a:ext cx="324000" cy="324000"/>
            <a:chOff x="4131601" y="2884249"/>
            <a:chExt cx="171830" cy="197676"/>
          </a:xfrm>
        </p:grpSpPr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DEEC0576-EE62-4653-9F0D-8DDDE656D14B}"/>
                </a:ext>
              </a:extLst>
            </p:cNvPr>
            <p:cNvCxnSpPr/>
            <p:nvPr/>
          </p:nvCxnSpPr>
          <p:spPr>
            <a:xfrm>
              <a:off x="4131601" y="2884250"/>
              <a:ext cx="165095" cy="197675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59DA6F96-12A7-4336-B924-3EB4D135ABC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38336" y="2884249"/>
              <a:ext cx="165095" cy="197675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CC5FC6AA-5EB0-4B1C-B02F-F8D418E6FA02}"/>
              </a:ext>
            </a:extLst>
          </p:cNvPr>
          <p:cNvGrpSpPr/>
          <p:nvPr/>
        </p:nvGrpSpPr>
        <p:grpSpPr>
          <a:xfrm>
            <a:off x="7552195" y="3362478"/>
            <a:ext cx="324000" cy="324000"/>
            <a:chOff x="4131601" y="2884249"/>
            <a:chExt cx="171830" cy="197676"/>
          </a:xfrm>
        </p:grpSpPr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3D9DE7B3-5F27-4F91-B1C9-3E62057458FA}"/>
                </a:ext>
              </a:extLst>
            </p:cNvPr>
            <p:cNvCxnSpPr/>
            <p:nvPr/>
          </p:nvCxnSpPr>
          <p:spPr>
            <a:xfrm>
              <a:off x="4131601" y="2884250"/>
              <a:ext cx="165095" cy="197675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FA91ACEC-5502-44CF-80A9-B7DB2BBBC39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38336" y="2884249"/>
              <a:ext cx="165095" cy="197675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E1C4B6A5-E94C-4744-ADC0-9C6201DBDC3D}"/>
              </a:ext>
            </a:extLst>
          </p:cNvPr>
          <p:cNvGrpSpPr/>
          <p:nvPr/>
        </p:nvGrpSpPr>
        <p:grpSpPr>
          <a:xfrm>
            <a:off x="8218349" y="3362476"/>
            <a:ext cx="324000" cy="324000"/>
            <a:chOff x="4131601" y="2884249"/>
            <a:chExt cx="171830" cy="197676"/>
          </a:xfrm>
        </p:grpSpPr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994209C-61D1-4D3C-858E-AF4E1B4A8EF3}"/>
                </a:ext>
              </a:extLst>
            </p:cNvPr>
            <p:cNvCxnSpPr/>
            <p:nvPr/>
          </p:nvCxnSpPr>
          <p:spPr>
            <a:xfrm>
              <a:off x="4131601" y="2884250"/>
              <a:ext cx="165095" cy="197675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2EE9BFDA-8B9A-4D0A-AAF1-48B4C13B723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38336" y="2884249"/>
              <a:ext cx="165095" cy="197675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1BE8C0D0-B4E8-41CC-BE68-055EA8364AEB}"/>
              </a:ext>
            </a:extLst>
          </p:cNvPr>
          <p:cNvGrpSpPr/>
          <p:nvPr/>
        </p:nvGrpSpPr>
        <p:grpSpPr>
          <a:xfrm>
            <a:off x="8598644" y="3362478"/>
            <a:ext cx="324000" cy="324000"/>
            <a:chOff x="4131601" y="2884249"/>
            <a:chExt cx="171830" cy="197676"/>
          </a:xfrm>
        </p:grpSpPr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966993F1-475A-4707-9ADE-48D085F7CFD4}"/>
                </a:ext>
              </a:extLst>
            </p:cNvPr>
            <p:cNvCxnSpPr/>
            <p:nvPr/>
          </p:nvCxnSpPr>
          <p:spPr>
            <a:xfrm>
              <a:off x="4131601" y="2884250"/>
              <a:ext cx="165095" cy="197675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AA5DB4A6-4AA9-4A8A-9AA5-08844BA17EA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38336" y="2884249"/>
              <a:ext cx="165095" cy="197675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0AA27DD7-16FA-4F6F-B61B-5286F9FDD239}"/>
              </a:ext>
            </a:extLst>
          </p:cNvPr>
          <p:cNvGrpSpPr/>
          <p:nvPr/>
        </p:nvGrpSpPr>
        <p:grpSpPr>
          <a:xfrm>
            <a:off x="9121377" y="3362480"/>
            <a:ext cx="324000" cy="324000"/>
            <a:chOff x="4131601" y="2884249"/>
            <a:chExt cx="171830" cy="197676"/>
          </a:xfrm>
        </p:grpSpPr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6410B0E-09C3-49FF-B833-0DF1964C030A}"/>
                </a:ext>
              </a:extLst>
            </p:cNvPr>
            <p:cNvCxnSpPr/>
            <p:nvPr/>
          </p:nvCxnSpPr>
          <p:spPr>
            <a:xfrm>
              <a:off x="4131601" y="2884250"/>
              <a:ext cx="165095" cy="197675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ECE0E0C6-C5EE-4302-84F2-633C754033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38336" y="2884249"/>
              <a:ext cx="165095" cy="197675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8354801F-23C9-4C06-98CB-81F72CB6D08C}"/>
                  </a:ext>
                </a:extLst>
              </p:cNvPr>
              <p:cNvSpPr txBox="1"/>
              <p:nvPr/>
            </p:nvSpPr>
            <p:spPr>
              <a:xfrm>
                <a:off x="9995451" y="3144178"/>
                <a:ext cx="1356853" cy="760593"/>
              </a:xfrm>
              <a:prstGeom prst="rect">
                <a:avLst/>
              </a:prstGeom>
              <a:noFill/>
              <a:ln w="762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CA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CA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fr-CA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</m:oMath>
                  </m:oMathPara>
                </a14:m>
                <a:endParaRPr lang="fr-CA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8354801F-23C9-4C06-98CB-81F72CB6D0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95451" y="3144178"/>
                <a:ext cx="1356853" cy="76059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76200">
                <a:noFill/>
              </a:ln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684133C-E5C4-4643-822A-7A66C59FC004}"/>
              </a:ext>
            </a:extLst>
          </p:cNvPr>
          <p:cNvCxnSpPr/>
          <p:nvPr/>
        </p:nvCxnSpPr>
        <p:spPr>
          <a:xfrm>
            <a:off x="6115659" y="3144178"/>
            <a:ext cx="0" cy="760593"/>
          </a:xfrm>
          <a:prstGeom prst="line">
            <a:avLst/>
          </a:prstGeom>
          <a:ln w="3810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ight Brace 10">
            <a:extLst>
              <a:ext uri="{FF2B5EF4-FFF2-40B4-BE49-F238E27FC236}">
                <a16:creationId xmlns:a16="http://schemas.microsoft.com/office/drawing/2014/main" id="{27A0296D-09E7-439E-9F14-BEFA9DA04331}"/>
              </a:ext>
            </a:extLst>
          </p:cNvPr>
          <p:cNvSpPr/>
          <p:nvPr/>
        </p:nvSpPr>
        <p:spPr>
          <a:xfrm rot="5400000">
            <a:off x="6591526" y="3673774"/>
            <a:ext cx="139241" cy="977870"/>
          </a:xfrm>
          <a:prstGeom prst="rightBrac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75B84418-AC58-49B4-8BCE-678155D0BAED}"/>
              </a:ext>
            </a:extLst>
          </p:cNvPr>
          <p:cNvCxnSpPr/>
          <p:nvPr/>
        </p:nvCxnSpPr>
        <p:spPr>
          <a:xfrm>
            <a:off x="7150088" y="3121674"/>
            <a:ext cx="0" cy="760593"/>
          </a:xfrm>
          <a:prstGeom prst="line">
            <a:avLst/>
          </a:prstGeom>
          <a:ln w="38100">
            <a:solidFill>
              <a:srgbClr val="00B0F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ight Brace 84">
            <a:extLst>
              <a:ext uri="{FF2B5EF4-FFF2-40B4-BE49-F238E27FC236}">
                <a16:creationId xmlns:a16="http://schemas.microsoft.com/office/drawing/2014/main" id="{5FBFF5D0-D89F-4B0B-967B-FEDE381951B3}"/>
              </a:ext>
            </a:extLst>
          </p:cNvPr>
          <p:cNvSpPr/>
          <p:nvPr/>
        </p:nvSpPr>
        <p:spPr>
          <a:xfrm rot="5400000">
            <a:off x="5528823" y="3645496"/>
            <a:ext cx="139242" cy="1034425"/>
          </a:xfrm>
          <a:prstGeom prst="righ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9971A733-37D1-4C05-94CD-5E9287DF92DA}"/>
              </a:ext>
            </a:extLst>
          </p:cNvPr>
          <p:cNvCxnSpPr/>
          <p:nvPr/>
        </p:nvCxnSpPr>
        <p:spPr>
          <a:xfrm>
            <a:off x="5105388" y="3096274"/>
            <a:ext cx="0" cy="760593"/>
          </a:xfrm>
          <a:prstGeom prst="line">
            <a:avLst/>
          </a:prstGeom>
          <a:ln w="381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6737EF0-799A-4DDA-803D-52EBF58C7248}"/>
              </a:ext>
            </a:extLst>
          </p:cNvPr>
          <p:cNvSpPr txBox="1"/>
          <p:nvPr/>
        </p:nvSpPr>
        <p:spPr>
          <a:xfrm>
            <a:off x="6388100" y="4315770"/>
            <a:ext cx="7619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3600" b="1" dirty="0">
                <a:solidFill>
                  <a:srgbClr val="00B0F0"/>
                </a:solidFill>
              </a:rPr>
              <a:t>d</a:t>
            </a:r>
            <a:r>
              <a:rPr lang="fr-CA" sz="3600" b="1" baseline="30000" dirty="0">
                <a:solidFill>
                  <a:srgbClr val="00B0F0"/>
                </a:solidFill>
              </a:rPr>
              <a:t>+</a:t>
            </a:r>
            <a:endParaRPr lang="fr-CA" sz="3600" b="1" dirty="0">
              <a:solidFill>
                <a:srgbClr val="00B0F0"/>
              </a:solidFill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B1DAA119-7154-43FE-B4BD-80844A099B0A}"/>
              </a:ext>
            </a:extLst>
          </p:cNvPr>
          <p:cNvSpPr txBox="1"/>
          <p:nvPr/>
        </p:nvSpPr>
        <p:spPr>
          <a:xfrm>
            <a:off x="5328277" y="4315770"/>
            <a:ext cx="7619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3600" b="1" dirty="0">
                <a:solidFill>
                  <a:srgbClr val="FF0000"/>
                </a:solidFill>
              </a:rPr>
              <a:t>d</a:t>
            </a:r>
            <a:r>
              <a:rPr lang="fr-CA" sz="3600" b="1" baseline="30000" dirty="0">
                <a:solidFill>
                  <a:srgbClr val="FF0000"/>
                </a:solidFill>
              </a:rPr>
              <a:t>-</a:t>
            </a:r>
            <a:endParaRPr lang="fr-CA" sz="3600" b="1" dirty="0">
              <a:solidFill>
                <a:srgbClr val="FF0000"/>
              </a:solidFill>
            </a:endParaRPr>
          </a:p>
        </p:txBody>
      </p:sp>
      <p:sp>
        <p:nvSpPr>
          <p:cNvPr id="88" name="Right Brace 87">
            <a:extLst>
              <a:ext uri="{FF2B5EF4-FFF2-40B4-BE49-F238E27FC236}">
                <a16:creationId xmlns:a16="http://schemas.microsoft.com/office/drawing/2014/main" id="{AC6BECDF-6F33-42A4-8E5A-6969A2E1C426}"/>
              </a:ext>
            </a:extLst>
          </p:cNvPr>
          <p:cNvSpPr/>
          <p:nvPr/>
        </p:nvSpPr>
        <p:spPr>
          <a:xfrm rot="5400000">
            <a:off x="6046028" y="3933834"/>
            <a:ext cx="139241" cy="2068837"/>
          </a:xfrm>
          <a:prstGeom prst="rightBrac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2A43FEA0-2E3F-42B5-B5B2-08532B085ED9}"/>
              </a:ext>
            </a:extLst>
          </p:cNvPr>
          <p:cNvSpPr txBox="1"/>
          <p:nvPr/>
        </p:nvSpPr>
        <p:spPr>
          <a:xfrm>
            <a:off x="5858300" y="5218359"/>
            <a:ext cx="7619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3600" b="1" dirty="0">
                <a:solidFill>
                  <a:srgbClr val="00B050"/>
                </a:solidFill>
              </a:rPr>
              <a:t>d</a:t>
            </a:r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68F5B1B9-55AA-4667-A112-A88BD76219C1}"/>
              </a:ext>
            </a:extLst>
          </p:cNvPr>
          <p:cNvCxnSpPr>
            <a:cxnSpLocks/>
          </p:cNvCxnSpPr>
          <p:nvPr/>
        </p:nvCxnSpPr>
        <p:spPr>
          <a:xfrm>
            <a:off x="2105325" y="6959627"/>
            <a:ext cx="7983783" cy="0"/>
          </a:xfrm>
          <a:prstGeom prst="line">
            <a:avLst/>
          </a:prstGeom>
          <a:ln w="762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Oval 70">
            <a:extLst>
              <a:ext uri="{FF2B5EF4-FFF2-40B4-BE49-F238E27FC236}">
                <a16:creationId xmlns:a16="http://schemas.microsoft.com/office/drawing/2014/main" id="{08603FC9-A74B-4362-925B-39DFBDD1FCDF}"/>
              </a:ext>
            </a:extLst>
          </p:cNvPr>
          <p:cNvSpPr/>
          <p:nvPr/>
        </p:nvSpPr>
        <p:spPr>
          <a:xfrm>
            <a:off x="2460475" y="6833627"/>
            <a:ext cx="252000" cy="252000"/>
          </a:xfrm>
          <a:prstGeom prst="ellipse">
            <a:avLst/>
          </a:prstGeom>
          <a:solidFill>
            <a:schemeClr val="bg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4E63AA07-CACD-4E8E-B8F2-82B57B977D75}"/>
              </a:ext>
            </a:extLst>
          </p:cNvPr>
          <p:cNvSpPr/>
          <p:nvPr/>
        </p:nvSpPr>
        <p:spPr>
          <a:xfrm>
            <a:off x="3047330" y="6833627"/>
            <a:ext cx="252000" cy="252000"/>
          </a:xfrm>
          <a:prstGeom prst="ellipse">
            <a:avLst/>
          </a:prstGeom>
          <a:solidFill>
            <a:schemeClr val="bg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201E4C26-02CE-4E42-A162-B62B14AD9D90}"/>
              </a:ext>
            </a:extLst>
          </p:cNvPr>
          <p:cNvSpPr/>
          <p:nvPr/>
        </p:nvSpPr>
        <p:spPr>
          <a:xfrm>
            <a:off x="6613493" y="6842532"/>
            <a:ext cx="252000" cy="252000"/>
          </a:xfrm>
          <a:prstGeom prst="ellipse">
            <a:avLst/>
          </a:prstGeom>
          <a:solidFill>
            <a:srgbClr val="00B0F0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C573ECFF-2EEB-4525-920E-A9A8BCFB6BBB}"/>
              </a:ext>
            </a:extLst>
          </p:cNvPr>
          <p:cNvSpPr/>
          <p:nvPr/>
        </p:nvSpPr>
        <p:spPr>
          <a:xfrm>
            <a:off x="3299330" y="6833627"/>
            <a:ext cx="252000" cy="252000"/>
          </a:xfrm>
          <a:prstGeom prst="ellipse">
            <a:avLst/>
          </a:prstGeom>
          <a:solidFill>
            <a:schemeClr val="bg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4E5CE434-9101-4571-885C-72F469D66340}"/>
              </a:ext>
            </a:extLst>
          </p:cNvPr>
          <p:cNvSpPr/>
          <p:nvPr/>
        </p:nvSpPr>
        <p:spPr>
          <a:xfrm>
            <a:off x="3803993" y="6833627"/>
            <a:ext cx="252000" cy="252000"/>
          </a:xfrm>
          <a:prstGeom prst="ellipse">
            <a:avLst/>
          </a:prstGeom>
          <a:solidFill>
            <a:schemeClr val="bg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E886BC4A-2C84-4489-A3B0-FDB816D47782}"/>
              </a:ext>
            </a:extLst>
          </p:cNvPr>
          <p:cNvSpPr/>
          <p:nvPr/>
        </p:nvSpPr>
        <p:spPr>
          <a:xfrm>
            <a:off x="4693813" y="6833627"/>
            <a:ext cx="252000" cy="252000"/>
          </a:xfrm>
          <a:prstGeom prst="ellipse">
            <a:avLst/>
          </a:prstGeom>
          <a:solidFill>
            <a:schemeClr val="bg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F07CDBA6-BF3C-4582-BFFD-AE86A51264A0}"/>
              </a:ext>
            </a:extLst>
          </p:cNvPr>
          <p:cNvSpPr/>
          <p:nvPr/>
        </p:nvSpPr>
        <p:spPr>
          <a:xfrm>
            <a:off x="4984108" y="6833627"/>
            <a:ext cx="252000" cy="252000"/>
          </a:xfrm>
          <a:prstGeom prst="ellipse">
            <a:avLst/>
          </a:prstGeom>
          <a:solidFill>
            <a:schemeClr val="bg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5956B104-8221-489C-A688-8C1D84BC47F7}"/>
              </a:ext>
            </a:extLst>
          </p:cNvPr>
          <p:cNvGrpSpPr/>
          <p:nvPr/>
        </p:nvGrpSpPr>
        <p:grpSpPr>
          <a:xfrm>
            <a:off x="6992823" y="6797627"/>
            <a:ext cx="324000" cy="324000"/>
            <a:chOff x="4131601" y="2884249"/>
            <a:chExt cx="171830" cy="197676"/>
          </a:xfrm>
        </p:grpSpPr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99BD00C7-6785-42F9-B53C-550102DDC0BC}"/>
                </a:ext>
              </a:extLst>
            </p:cNvPr>
            <p:cNvCxnSpPr/>
            <p:nvPr/>
          </p:nvCxnSpPr>
          <p:spPr>
            <a:xfrm>
              <a:off x="4131601" y="2884250"/>
              <a:ext cx="165095" cy="197675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9EE11B25-F924-4E52-864E-297FB0D841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38336" y="2884249"/>
              <a:ext cx="165095" cy="197675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B1D66433-988C-4498-8DCD-D940787A3855}"/>
              </a:ext>
            </a:extLst>
          </p:cNvPr>
          <p:cNvGrpSpPr/>
          <p:nvPr/>
        </p:nvGrpSpPr>
        <p:grpSpPr>
          <a:xfrm>
            <a:off x="7559152" y="6797623"/>
            <a:ext cx="324000" cy="324000"/>
            <a:chOff x="4131601" y="2884249"/>
            <a:chExt cx="171830" cy="197676"/>
          </a:xfrm>
        </p:grpSpPr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0F56EC0D-37FA-4CB9-BFF8-D152B8A45039}"/>
                </a:ext>
              </a:extLst>
            </p:cNvPr>
            <p:cNvCxnSpPr/>
            <p:nvPr/>
          </p:nvCxnSpPr>
          <p:spPr>
            <a:xfrm>
              <a:off x="4131601" y="2884250"/>
              <a:ext cx="165095" cy="197675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07080995-B1FE-484E-B6B5-B463A222E17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38336" y="2884249"/>
              <a:ext cx="165095" cy="197675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7A5CA428-3672-4DEF-891F-DD03C9E36062}"/>
              </a:ext>
            </a:extLst>
          </p:cNvPr>
          <p:cNvGrpSpPr/>
          <p:nvPr/>
        </p:nvGrpSpPr>
        <p:grpSpPr>
          <a:xfrm>
            <a:off x="8225306" y="6797621"/>
            <a:ext cx="324000" cy="324000"/>
            <a:chOff x="4131601" y="2884249"/>
            <a:chExt cx="171830" cy="197676"/>
          </a:xfrm>
        </p:grpSpPr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A0BEEA6E-C70D-4406-9A62-B6F283770A9E}"/>
                </a:ext>
              </a:extLst>
            </p:cNvPr>
            <p:cNvCxnSpPr/>
            <p:nvPr/>
          </p:nvCxnSpPr>
          <p:spPr>
            <a:xfrm>
              <a:off x="4131601" y="2884250"/>
              <a:ext cx="165095" cy="197675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F8E5AEC4-DE0F-41B3-9333-E3C3EC87F5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38336" y="2884249"/>
              <a:ext cx="165095" cy="197675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860B65F7-A6E2-4DDA-A178-EF85181AE7F5}"/>
              </a:ext>
            </a:extLst>
          </p:cNvPr>
          <p:cNvGrpSpPr/>
          <p:nvPr/>
        </p:nvGrpSpPr>
        <p:grpSpPr>
          <a:xfrm>
            <a:off x="8605601" y="6797623"/>
            <a:ext cx="324000" cy="324000"/>
            <a:chOff x="4131601" y="2884249"/>
            <a:chExt cx="171830" cy="197676"/>
          </a:xfrm>
        </p:grpSpPr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CD301CA8-94E7-4D02-B121-04A55B6F89CC}"/>
                </a:ext>
              </a:extLst>
            </p:cNvPr>
            <p:cNvCxnSpPr/>
            <p:nvPr/>
          </p:nvCxnSpPr>
          <p:spPr>
            <a:xfrm>
              <a:off x="4131601" y="2884250"/>
              <a:ext cx="165095" cy="197675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3FD401A9-4287-4641-8FE9-4B00278BE2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38336" y="2884249"/>
              <a:ext cx="165095" cy="197675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D143F475-68A6-4B03-B47C-9DB5B92F00A6}"/>
              </a:ext>
            </a:extLst>
          </p:cNvPr>
          <p:cNvGrpSpPr/>
          <p:nvPr/>
        </p:nvGrpSpPr>
        <p:grpSpPr>
          <a:xfrm>
            <a:off x="9128334" y="6797625"/>
            <a:ext cx="324000" cy="324000"/>
            <a:chOff x="4131601" y="2884249"/>
            <a:chExt cx="171830" cy="197676"/>
          </a:xfrm>
        </p:grpSpPr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E17EC5DC-D791-41C1-B7CD-84F6477C39D9}"/>
                </a:ext>
              </a:extLst>
            </p:cNvPr>
            <p:cNvCxnSpPr/>
            <p:nvPr/>
          </p:nvCxnSpPr>
          <p:spPr>
            <a:xfrm>
              <a:off x="4131601" y="2884250"/>
              <a:ext cx="165095" cy="197675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09A6B549-B91D-4DAA-B273-A8C3ABFD21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38336" y="2884249"/>
              <a:ext cx="165095" cy="197675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DEB1D6DC-6AF4-4921-B473-6FC42788A455}"/>
                  </a:ext>
                </a:extLst>
              </p:cNvPr>
              <p:cNvSpPr txBox="1"/>
              <p:nvPr/>
            </p:nvSpPr>
            <p:spPr>
              <a:xfrm>
                <a:off x="10002408" y="6579323"/>
                <a:ext cx="1356853" cy="760593"/>
              </a:xfrm>
              <a:prstGeom prst="rect">
                <a:avLst/>
              </a:prstGeom>
              <a:noFill/>
              <a:ln w="762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CA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CA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fr-CA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</m:oMath>
                  </m:oMathPara>
                </a14:m>
                <a:endParaRPr lang="fr-CA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DEB1D6DC-6AF4-4921-B473-6FC42788A4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02408" y="6579323"/>
                <a:ext cx="1356853" cy="76059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76200">
                <a:noFill/>
              </a:ln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35CC254F-1D07-4103-8381-75FB8ACF3B0A}"/>
              </a:ext>
            </a:extLst>
          </p:cNvPr>
          <p:cNvCxnSpPr/>
          <p:nvPr/>
        </p:nvCxnSpPr>
        <p:spPr>
          <a:xfrm>
            <a:off x="6122616" y="6579323"/>
            <a:ext cx="0" cy="760593"/>
          </a:xfrm>
          <a:prstGeom prst="line">
            <a:avLst/>
          </a:prstGeom>
          <a:ln w="3810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Right Brace 139">
            <a:extLst>
              <a:ext uri="{FF2B5EF4-FFF2-40B4-BE49-F238E27FC236}">
                <a16:creationId xmlns:a16="http://schemas.microsoft.com/office/drawing/2014/main" id="{C06A9424-A272-4681-95C8-25EAFB70EB30}"/>
              </a:ext>
            </a:extLst>
          </p:cNvPr>
          <p:cNvSpPr/>
          <p:nvPr/>
        </p:nvSpPr>
        <p:spPr>
          <a:xfrm rot="5400000">
            <a:off x="6598483" y="7108919"/>
            <a:ext cx="139241" cy="977870"/>
          </a:xfrm>
          <a:prstGeom prst="rightBrac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5EC88E18-E5E0-460B-B42E-FE31603B5854}"/>
              </a:ext>
            </a:extLst>
          </p:cNvPr>
          <p:cNvCxnSpPr>
            <a:cxnSpLocks/>
          </p:cNvCxnSpPr>
          <p:nvPr/>
        </p:nvCxnSpPr>
        <p:spPr>
          <a:xfrm>
            <a:off x="7157045" y="6556819"/>
            <a:ext cx="0" cy="760593"/>
          </a:xfrm>
          <a:prstGeom prst="line">
            <a:avLst/>
          </a:prstGeom>
          <a:ln w="38100">
            <a:solidFill>
              <a:srgbClr val="00B0F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Right Brace 141">
            <a:extLst>
              <a:ext uri="{FF2B5EF4-FFF2-40B4-BE49-F238E27FC236}">
                <a16:creationId xmlns:a16="http://schemas.microsoft.com/office/drawing/2014/main" id="{DA2346F0-9ADB-450F-A0A1-3D5A566D1E6C}"/>
              </a:ext>
            </a:extLst>
          </p:cNvPr>
          <p:cNvSpPr/>
          <p:nvPr/>
        </p:nvSpPr>
        <p:spPr>
          <a:xfrm rot="5400000">
            <a:off x="5535780" y="7080641"/>
            <a:ext cx="139242" cy="1034425"/>
          </a:xfrm>
          <a:prstGeom prst="righ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32A9FB30-1013-4A39-A3B8-A678B6159854}"/>
              </a:ext>
            </a:extLst>
          </p:cNvPr>
          <p:cNvCxnSpPr/>
          <p:nvPr/>
        </p:nvCxnSpPr>
        <p:spPr>
          <a:xfrm>
            <a:off x="5112345" y="6531419"/>
            <a:ext cx="0" cy="760593"/>
          </a:xfrm>
          <a:prstGeom prst="line">
            <a:avLst/>
          </a:prstGeom>
          <a:ln w="381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TextBox 143">
            <a:extLst>
              <a:ext uri="{FF2B5EF4-FFF2-40B4-BE49-F238E27FC236}">
                <a16:creationId xmlns:a16="http://schemas.microsoft.com/office/drawing/2014/main" id="{5F2335A4-28B0-4571-910D-EB4FB66FB664}"/>
              </a:ext>
            </a:extLst>
          </p:cNvPr>
          <p:cNvSpPr txBox="1"/>
          <p:nvPr/>
        </p:nvSpPr>
        <p:spPr>
          <a:xfrm>
            <a:off x="6395057" y="7750915"/>
            <a:ext cx="7619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3600" b="1" dirty="0">
                <a:solidFill>
                  <a:srgbClr val="00B0F0"/>
                </a:solidFill>
              </a:rPr>
              <a:t>d</a:t>
            </a:r>
            <a:r>
              <a:rPr lang="fr-CA" sz="3600" b="1" baseline="30000" dirty="0">
                <a:solidFill>
                  <a:srgbClr val="00B0F0"/>
                </a:solidFill>
              </a:rPr>
              <a:t>+</a:t>
            </a:r>
            <a:endParaRPr lang="fr-CA" sz="3600" b="1" dirty="0">
              <a:solidFill>
                <a:srgbClr val="00B0F0"/>
              </a:solidFill>
            </a:endParaRP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5A0176C0-9D0A-4742-9A24-2EDF6493B6A3}"/>
              </a:ext>
            </a:extLst>
          </p:cNvPr>
          <p:cNvSpPr txBox="1"/>
          <p:nvPr/>
        </p:nvSpPr>
        <p:spPr>
          <a:xfrm>
            <a:off x="5335234" y="7750915"/>
            <a:ext cx="7619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3600" b="1" dirty="0">
                <a:solidFill>
                  <a:srgbClr val="FF0000"/>
                </a:solidFill>
              </a:rPr>
              <a:t>d</a:t>
            </a:r>
            <a:r>
              <a:rPr lang="fr-CA" sz="3600" b="1" baseline="30000" dirty="0">
                <a:solidFill>
                  <a:srgbClr val="FF0000"/>
                </a:solidFill>
              </a:rPr>
              <a:t>-</a:t>
            </a:r>
            <a:endParaRPr lang="fr-CA" sz="3600" b="1" dirty="0">
              <a:solidFill>
                <a:srgbClr val="FF0000"/>
              </a:solidFill>
            </a:endParaRPr>
          </a:p>
        </p:txBody>
      </p:sp>
      <p:sp>
        <p:nvSpPr>
          <p:cNvPr id="146" name="Right Brace 145">
            <a:extLst>
              <a:ext uri="{FF2B5EF4-FFF2-40B4-BE49-F238E27FC236}">
                <a16:creationId xmlns:a16="http://schemas.microsoft.com/office/drawing/2014/main" id="{AF8E37EF-28D2-4439-A32E-C37492AD98C2}"/>
              </a:ext>
            </a:extLst>
          </p:cNvPr>
          <p:cNvSpPr/>
          <p:nvPr/>
        </p:nvSpPr>
        <p:spPr>
          <a:xfrm rot="5400000">
            <a:off x="6052985" y="7368979"/>
            <a:ext cx="139241" cy="2068837"/>
          </a:xfrm>
          <a:prstGeom prst="rightBrac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D4322FF1-9408-4886-A5AC-D9497B099EC1}"/>
              </a:ext>
            </a:extLst>
          </p:cNvPr>
          <p:cNvSpPr txBox="1"/>
          <p:nvPr/>
        </p:nvSpPr>
        <p:spPr>
          <a:xfrm>
            <a:off x="5865257" y="8653504"/>
            <a:ext cx="7619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3600" b="1" dirty="0">
                <a:solidFill>
                  <a:srgbClr val="00B050"/>
                </a:solidFill>
              </a:rPr>
              <a:t>d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4618EF40-C131-4CE7-98D4-47AC891CE50F}"/>
              </a:ext>
            </a:extLst>
          </p:cNvPr>
          <p:cNvCxnSpPr>
            <a:cxnSpLocks/>
            <a:stCxn id="148" idx="1"/>
            <a:endCxn id="96" idx="0"/>
          </p:cNvCxnSpPr>
          <p:nvPr/>
        </p:nvCxnSpPr>
        <p:spPr>
          <a:xfrm flipH="1">
            <a:off x="6739493" y="6002286"/>
            <a:ext cx="615480" cy="840246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6AD97FE0-FE05-43B1-8FDD-3181B56E9D06}"/>
              </a:ext>
            </a:extLst>
          </p:cNvPr>
          <p:cNvSpPr txBox="1"/>
          <p:nvPr/>
        </p:nvSpPr>
        <p:spPr>
          <a:xfrm>
            <a:off x="7354973" y="5402121"/>
            <a:ext cx="48370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3600" b="1" dirty="0">
                <a:solidFill>
                  <a:srgbClr val="00B050"/>
                </a:solidFill>
              </a:rPr>
              <a:t>erreur durant la phase d’entraînement</a:t>
            </a:r>
          </a:p>
        </p:txBody>
      </p: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7914F11B-3138-413A-BCE2-005FA66E2A09}"/>
              </a:ext>
            </a:extLst>
          </p:cNvPr>
          <p:cNvGrpSpPr/>
          <p:nvPr/>
        </p:nvGrpSpPr>
        <p:grpSpPr>
          <a:xfrm>
            <a:off x="6213732" y="6806532"/>
            <a:ext cx="324000" cy="324000"/>
            <a:chOff x="4131601" y="2884249"/>
            <a:chExt cx="171830" cy="197676"/>
          </a:xfrm>
        </p:grpSpPr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789AA0F7-84F9-4E07-A764-60CC3E2FB763}"/>
                </a:ext>
              </a:extLst>
            </p:cNvPr>
            <p:cNvCxnSpPr/>
            <p:nvPr/>
          </p:nvCxnSpPr>
          <p:spPr>
            <a:xfrm>
              <a:off x="4131601" y="2884250"/>
              <a:ext cx="165095" cy="197675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F0C0BF29-6BE5-4409-BDDE-CE23C8DE99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38336" y="2884249"/>
              <a:ext cx="165095" cy="197675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2" name="Oval 151">
            <a:extLst>
              <a:ext uri="{FF2B5EF4-FFF2-40B4-BE49-F238E27FC236}">
                <a16:creationId xmlns:a16="http://schemas.microsoft.com/office/drawing/2014/main" id="{AF5C5B20-1EF4-4ACF-AA1E-B77CF27C6ACE}"/>
              </a:ext>
            </a:extLst>
          </p:cNvPr>
          <p:cNvSpPr/>
          <p:nvPr/>
        </p:nvSpPr>
        <p:spPr>
          <a:xfrm>
            <a:off x="4044085" y="6826936"/>
            <a:ext cx="252000" cy="252000"/>
          </a:xfrm>
          <a:prstGeom prst="ellipse">
            <a:avLst/>
          </a:prstGeom>
          <a:solidFill>
            <a:schemeClr val="bg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1864402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0" y="-707887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b="1" dirty="0"/>
              <a:t>1. MACHINES À VECTEURS DE SUPPORT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E6B5873-081D-4DC7-8B0F-202256DDFDB0}"/>
                  </a:ext>
                </a:extLst>
              </p:cNvPr>
              <p:cNvSpPr txBox="1"/>
              <p:nvPr/>
            </p:nvSpPr>
            <p:spPr>
              <a:xfrm>
                <a:off x="0" y="-3038"/>
                <a:ext cx="12192000" cy="6672661"/>
              </a:xfrm>
              <a:prstGeom prst="rect">
                <a:avLst/>
              </a:prstGeom>
              <a:noFill/>
              <a:ln w="76200"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CA" sz="4000" dirty="0">
                    <a:latin typeface="Cambria Math" panose="02040503050406030204" pitchFamily="18" charset="0"/>
                  </a:rPr>
                  <a:t>Fonction de perte</a:t>
                </a:r>
              </a:p>
              <a:p>
                <a:endParaRPr lang="fr-CA" sz="28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sz="2800" i="1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fr-CA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CA" sz="2800" b="1" i="1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</m:d>
                      <m:r>
                        <a:rPr lang="fr-CA" sz="2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CA" sz="28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𝑪</m:t>
                      </m:r>
                      <m:nary>
                        <m:naryPr>
                          <m:chr m:val="∑"/>
                          <m:ctrlPr>
                            <a:rPr lang="fr-CA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fr-CA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fr-CA" sz="28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fr-CA" sz="28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ctrlPr>
                                <a:rPr lang="fr-CA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fr-CA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fr-CA" sz="28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CA" sz="28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fr-CA" sz="28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fr-CA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fr-CA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CA" sz="2800" i="1">
                                          <a:latin typeface="Cambria Math" panose="02040503050406030204" pitchFamily="18" charset="0"/>
                                        </a:rPr>
                                        <m:t>𝑐𝑜</m:t>
                                      </m:r>
                                      <m:r>
                                        <a:rPr lang="fr-CA" sz="2800" i="1">
                                          <a:latin typeface="Cambria Math" panose="02040503050406030204" pitchFamily="18" charset="0"/>
                                        </a:rPr>
                                        <m:t>û</m:t>
                                      </m:r>
                                      <m:r>
                                        <a:rPr lang="fr-CA" sz="28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fr-CA" sz="28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fr-CA" sz="2800" b="1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fr-CA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CA" sz="2800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fr-CA" sz="2800" b="1" i="1">
                                          <a:latin typeface="Cambria Math" panose="02040503050406030204" pitchFamily="18" charset="0"/>
                                        </a:rPr>
                                        <m:t>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fr-CA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fr-CA" sz="28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CA" sz="28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fr-CA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fr-CA" sz="2800" b="1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  <m:r>
                                <a:rPr lang="fr-CA" sz="28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fr-CA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ctrlPr>
                                        <a:rPr lang="fr-CA" sz="28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fr-CA" sz="2800" i="1"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sSub>
                                        <m:sSubPr>
                                          <m:ctrlPr>
                                            <a:rPr lang="fr-CA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CA" sz="28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fr-CA" sz="28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  <m:sSub>
                                    <m:sSubPr>
                                      <m:ctrlPr>
                                        <a:rPr lang="fr-CA" sz="28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CA" sz="2800" i="1">
                                          <a:latin typeface="Cambria Math" panose="02040503050406030204" pitchFamily="18" charset="0"/>
                                        </a:rPr>
                                        <m:t>𝑐𝑜</m:t>
                                      </m:r>
                                      <m:r>
                                        <a:rPr lang="fr-CA" sz="2800" i="1">
                                          <a:latin typeface="Cambria Math" panose="02040503050406030204" pitchFamily="18" charset="0"/>
                                        </a:rPr>
                                        <m:t>û</m:t>
                                      </m:r>
                                      <m:r>
                                        <a:rPr lang="fr-CA" sz="28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fr-CA" sz="28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fr-CA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fr-CA" sz="2800" i="1"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sSub>
                                        <m:sSubPr>
                                          <m:ctrlPr>
                                            <a:rPr lang="fr-CA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CA" sz="2800" i="1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fr-CA" sz="2800" b="1" i="1">
                                              <a:latin typeface="Cambria Math" panose="02040503050406030204" pitchFamily="18" charset="0"/>
                                            </a:rPr>
                                            <m:t>𝒃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fr-CA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fr-CA" sz="28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fr-CA" sz="2800" b="1" i="1">
                                                  <a:latin typeface="Cambria Math" panose="02040503050406030204" pitchFamily="18" charset="0"/>
                                                </a:rPr>
                                                <m:t>𝒙</m:t>
                                              </m:r>
                                            </m:e>
                                            <m:sub>
                                              <m:r>
                                                <a:rPr lang="fr-CA" sz="28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</m:d>
                            </m:e>
                          </m:d>
                        </m:e>
                      </m:nary>
                      <m:r>
                        <a:rPr lang="fr-CA" sz="2800" b="1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fr-CA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CA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fr-CA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fr-CA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fr-CA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fr-CA" sz="28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fr-CA" sz="2800" i="1"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  <m:e>
                          <m:sSubSup>
                            <m:sSubSupPr>
                              <m:ctrlPr>
                                <a:rPr lang="fr-CA" sz="2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fr-CA" sz="28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fr-CA" sz="28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fr-CA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  <m:r>
                        <a:rPr lang="fr-CA" sz="28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fr-CA" sz="2800" dirty="0"/>
              </a:p>
              <a:p>
                <a:endParaRPr lang="fr-CA" sz="2800" dirty="0"/>
              </a:p>
              <a:p>
                <a14:m>
                  <m:oMath xmlns:m="http://schemas.openxmlformats.org/officeDocument/2006/math">
                    <m:r>
                      <a:rPr lang="fr-CA" sz="28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𝑪</m:t>
                    </m:r>
                    <m:r>
                      <a:rPr lang="fr-CA" sz="28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CA" sz="2800" dirty="0"/>
                  <a:t>est l’hyperparamètre qui gère la « </a:t>
                </a:r>
                <a:r>
                  <a:rPr lang="fr-CA" sz="2800" b="1" dirty="0"/>
                  <a:t>souplesse</a:t>
                </a:r>
                <a:r>
                  <a:rPr lang="fr-CA" sz="2800" dirty="0"/>
                  <a:t> » de la marge.</a:t>
                </a:r>
              </a:p>
              <a:p>
                <a:pPr marL="1371600" lvl="2" indent="-457200">
                  <a:buFont typeface="Wingdings" panose="05000000000000000000" pitchFamily="2" charset="2"/>
                  <a:buChar char="Ø"/>
                </a:pPr>
                <a:r>
                  <a:rPr lang="fr-CA" sz="2800" dirty="0"/>
                  <a:t>Plus </a:t>
                </a:r>
                <a14:m>
                  <m:oMath xmlns:m="http://schemas.openxmlformats.org/officeDocument/2006/math">
                    <m:r>
                      <a:rPr lang="fr-CA" sz="28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𝑪</m:t>
                    </m:r>
                    <m:r>
                      <a:rPr lang="fr-CA" sz="28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CA" sz="2800" dirty="0"/>
                  <a:t>est grand, plus la marge sera « </a:t>
                </a:r>
                <a:r>
                  <a:rPr lang="fr-CA" sz="2800" b="1" dirty="0"/>
                  <a:t>dure</a:t>
                </a:r>
                <a:r>
                  <a:rPr lang="fr-CA" sz="2800" dirty="0"/>
                  <a:t> ».</a:t>
                </a:r>
              </a:p>
              <a:p>
                <a:pPr marL="1371600" lvl="2" indent="-457200">
                  <a:buFont typeface="Wingdings" panose="05000000000000000000" pitchFamily="2" charset="2"/>
                  <a:buChar char="Ø"/>
                </a:pPr>
                <a:r>
                  <a:rPr lang="fr-CA" sz="2800" dirty="0"/>
                  <a:t>Plus </a:t>
                </a:r>
                <a14:m>
                  <m:oMath xmlns:m="http://schemas.openxmlformats.org/officeDocument/2006/math">
                    <m:r>
                      <a:rPr lang="fr-CA" sz="28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𝑪</m:t>
                    </m:r>
                    <m:r>
                      <a:rPr lang="fr-CA" sz="28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CA" sz="2800" dirty="0"/>
                  <a:t>est grand, plus un seul exemple peut contribuer de manière importante à la fonction de perte et ainsi devenir un vecteur de support.</a:t>
                </a:r>
              </a:p>
              <a:p>
                <a:pPr marL="1371600" lvl="2" indent="-457200">
                  <a:buFont typeface="Wingdings" panose="05000000000000000000" pitchFamily="2" charset="2"/>
                  <a:buChar char="Ø"/>
                </a:pPr>
                <a:endParaRPr lang="fr-CA" sz="2800" dirty="0"/>
              </a:p>
              <a:p>
                <a:pPr marL="1371600" lvl="2" indent="-457200">
                  <a:buFont typeface="Wingdings" panose="05000000000000000000" pitchFamily="2" charset="2"/>
                  <a:buChar char="Ø"/>
                </a:pPr>
                <a:r>
                  <a:rPr lang="fr-CA" sz="2800" dirty="0"/>
                  <a:t>Si </a:t>
                </a:r>
                <a14:m>
                  <m:oMath xmlns:m="http://schemas.openxmlformats.org/officeDocument/2006/math">
                    <m:r>
                      <a:rPr lang="fr-CA" sz="28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𝑪</m:t>
                    </m:r>
                    <m:r>
                      <a:rPr lang="fr-CA" sz="28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CA" sz="2800" dirty="0"/>
                  <a:t>est petit, on pourra diminuer l’importance de chaque erreur individuelle et ainsi permettre une marge plus « </a:t>
                </a:r>
                <a:r>
                  <a:rPr lang="fr-CA" sz="2800" b="1" dirty="0"/>
                  <a:t>souple</a:t>
                </a:r>
                <a:r>
                  <a:rPr lang="fr-CA" sz="2800" dirty="0"/>
                  <a:t> ».</a:t>
                </a:r>
              </a:p>
              <a:p>
                <a:pPr marL="1371600" lvl="2" indent="-457200">
                  <a:buFont typeface="Wingdings" panose="05000000000000000000" pitchFamily="2" charset="2"/>
                  <a:buChar char="Ø"/>
                </a:pPr>
                <a:endParaRPr lang="fr-CA" sz="2800" dirty="0"/>
              </a:p>
              <a:p>
                <a:r>
                  <a:rPr lang="fr-CA" sz="2800" dirty="0"/>
                  <a:t>Jouons avec l’hyperparamètre </a:t>
                </a:r>
                <a14:m>
                  <m:oMath xmlns:m="http://schemas.openxmlformats.org/officeDocument/2006/math">
                    <m:r>
                      <a:rPr lang="fr-CA" sz="28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𝑪</m:t>
                    </m:r>
                    <m:r>
                      <a:rPr lang="fr-CA" sz="28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CA" sz="2800" dirty="0"/>
                  <a:t>dans le cadre d’un exemple concret.</a:t>
                </a: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E6B5873-081D-4DC7-8B0F-202256DDFD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-3038"/>
                <a:ext cx="12192000" cy="6672661"/>
              </a:xfrm>
              <a:prstGeom prst="rect">
                <a:avLst/>
              </a:prstGeom>
              <a:blipFill>
                <a:blip r:embed="rId3"/>
                <a:stretch>
                  <a:fillRect l="-1750" t="-1645" b="-1737"/>
                </a:stretch>
              </a:blipFill>
              <a:ln w="76200">
                <a:noFill/>
              </a:ln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053714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7706</TotalTime>
  <Words>3957</Words>
  <Application>Microsoft Office PowerPoint</Application>
  <PresentationFormat>Widescreen</PresentationFormat>
  <Paragraphs>1688</Paragraphs>
  <Slides>55</Slides>
  <Notes>55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1" baseType="lpstr">
      <vt:lpstr>Arial</vt:lpstr>
      <vt:lpstr>Calibri</vt:lpstr>
      <vt:lpstr>Calibri Light</vt:lpstr>
      <vt:lpstr>Cambria Math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Etienne Dumesnil</dc:creator>
  <cp:lastModifiedBy>Etienne Dumesnil</cp:lastModifiedBy>
  <cp:revision>477</cp:revision>
  <dcterms:created xsi:type="dcterms:W3CDTF">2019-10-19T13:38:13Z</dcterms:created>
  <dcterms:modified xsi:type="dcterms:W3CDTF">2019-11-11T13:28:22Z</dcterms:modified>
</cp:coreProperties>
</file>